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4"/>
  </p:normalViewPr>
  <p:slideViewPr>
    <p:cSldViewPr>
      <p:cViewPr varScale="1">
        <p:scale>
          <a:sx n="102" d="100"/>
          <a:sy n="102" d="100"/>
        </p:scale>
        <p:origin x="180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D5819-3695-4F08-95CD-2850BA6FDCFD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291EC-3D03-4040-AB3C-296B49787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51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B291EC-3D03-4040-AB3C-296B4978798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126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  <a:tabLst>
                <a:tab pos="977265" algn="l"/>
                <a:tab pos="2216785" algn="l"/>
              </a:tabLst>
            </a:pPr>
            <a:r>
              <a:rPr spc="50" dirty="0"/>
              <a:t>©</a:t>
            </a:r>
            <a:r>
              <a:rPr spc="-40" dirty="0"/>
              <a:t> </a:t>
            </a:r>
            <a:r>
              <a:rPr spc="-45" dirty="0"/>
              <a:t>PRITCHETT,</a:t>
            </a:r>
            <a:r>
              <a:rPr spc="-35" dirty="0"/>
              <a:t> </a:t>
            </a:r>
            <a:r>
              <a:rPr spc="-10" dirty="0"/>
              <a:t>LP	</a:t>
            </a:r>
            <a:r>
              <a:rPr spc="-30" dirty="0"/>
              <a:t>MergerIntegration.com	</a:t>
            </a:r>
            <a:r>
              <a:rPr spc="25" dirty="0"/>
              <a:t>800-992-5922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55" dirty="0"/>
              <a:t>‹#›</a:t>
            </a:fld>
            <a:endParaRPr spc="5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  <a:tabLst>
                <a:tab pos="977265" algn="l"/>
                <a:tab pos="2216785" algn="l"/>
              </a:tabLst>
            </a:pPr>
            <a:r>
              <a:rPr spc="50" dirty="0"/>
              <a:t>©</a:t>
            </a:r>
            <a:r>
              <a:rPr spc="-40" dirty="0"/>
              <a:t> </a:t>
            </a:r>
            <a:r>
              <a:rPr spc="-45" dirty="0"/>
              <a:t>PRITCHETT,</a:t>
            </a:r>
            <a:r>
              <a:rPr spc="-35" dirty="0"/>
              <a:t> </a:t>
            </a:r>
            <a:r>
              <a:rPr spc="-10" dirty="0"/>
              <a:t>LP	</a:t>
            </a:r>
            <a:r>
              <a:rPr spc="-30" dirty="0"/>
              <a:t>MergerIntegration.com	</a:t>
            </a:r>
            <a:r>
              <a:rPr spc="25" dirty="0"/>
              <a:t>800-992-5922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55" dirty="0"/>
              <a:t>‹#›</a:t>
            </a:fld>
            <a:endParaRPr spc="5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  <a:tabLst>
                <a:tab pos="977265" algn="l"/>
                <a:tab pos="2216785" algn="l"/>
              </a:tabLst>
            </a:pPr>
            <a:r>
              <a:rPr spc="50" dirty="0"/>
              <a:t>©</a:t>
            </a:r>
            <a:r>
              <a:rPr spc="-40" dirty="0"/>
              <a:t> </a:t>
            </a:r>
            <a:r>
              <a:rPr spc="-45" dirty="0"/>
              <a:t>PRITCHETT,</a:t>
            </a:r>
            <a:r>
              <a:rPr spc="-35" dirty="0"/>
              <a:t> </a:t>
            </a:r>
            <a:r>
              <a:rPr spc="-10" dirty="0"/>
              <a:t>LP	</a:t>
            </a:r>
            <a:r>
              <a:rPr spc="-30" dirty="0"/>
              <a:t>MergerIntegration.com	</a:t>
            </a:r>
            <a:r>
              <a:rPr spc="25" dirty="0"/>
              <a:t>800-992-5922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55" dirty="0"/>
              <a:t>‹#›</a:t>
            </a:fld>
            <a:endParaRPr spc="5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  <a:tabLst>
                <a:tab pos="977265" algn="l"/>
                <a:tab pos="2216785" algn="l"/>
              </a:tabLst>
            </a:pPr>
            <a:r>
              <a:rPr spc="50" dirty="0"/>
              <a:t>©</a:t>
            </a:r>
            <a:r>
              <a:rPr spc="-40" dirty="0"/>
              <a:t> </a:t>
            </a:r>
            <a:r>
              <a:rPr spc="-45" dirty="0"/>
              <a:t>PRITCHETT,</a:t>
            </a:r>
            <a:r>
              <a:rPr spc="-35" dirty="0"/>
              <a:t> </a:t>
            </a:r>
            <a:r>
              <a:rPr spc="-10" dirty="0"/>
              <a:t>LP	</a:t>
            </a:r>
            <a:r>
              <a:rPr spc="-30" dirty="0"/>
              <a:t>MergerIntegration.com	</a:t>
            </a:r>
            <a:r>
              <a:rPr spc="25" dirty="0"/>
              <a:t>800-992-5922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55" dirty="0"/>
              <a:t>‹#›</a:t>
            </a:fld>
            <a:endParaRPr spc="5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  <a:tabLst>
                <a:tab pos="977265" algn="l"/>
                <a:tab pos="2216785" algn="l"/>
              </a:tabLst>
            </a:pPr>
            <a:r>
              <a:rPr spc="50" dirty="0"/>
              <a:t>©</a:t>
            </a:r>
            <a:r>
              <a:rPr spc="-40" dirty="0"/>
              <a:t> </a:t>
            </a:r>
            <a:r>
              <a:rPr spc="-45" dirty="0"/>
              <a:t>PRITCHETT,</a:t>
            </a:r>
            <a:r>
              <a:rPr spc="-35" dirty="0"/>
              <a:t> </a:t>
            </a:r>
            <a:r>
              <a:rPr spc="-10" dirty="0"/>
              <a:t>LP	</a:t>
            </a:r>
            <a:r>
              <a:rPr spc="-30" dirty="0"/>
              <a:t>MergerIntegration.com	</a:t>
            </a:r>
            <a:r>
              <a:rPr spc="25" dirty="0"/>
              <a:t>800-992-5922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55" dirty="0"/>
              <a:t>‹#›</a:t>
            </a:fld>
            <a:endParaRPr spc="5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98247"/>
            <a:ext cx="8072119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78739" y="6668306"/>
            <a:ext cx="2961005" cy="155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  <a:tabLst>
                <a:tab pos="977265" algn="l"/>
                <a:tab pos="2216785" algn="l"/>
              </a:tabLst>
            </a:pPr>
            <a:r>
              <a:rPr spc="50" dirty="0"/>
              <a:t>©</a:t>
            </a:r>
            <a:r>
              <a:rPr spc="-40" dirty="0"/>
              <a:t> </a:t>
            </a:r>
            <a:r>
              <a:rPr spc="-45" dirty="0"/>
              <a:t>PRITCHETT,</a:t>
            </a:r>
            <a:r>
              <a:rPr spc="-35" dirty="0"/>
              <a:t> </a:t>
            </a:r>
            <a:r>
              <a:rPr spc="-10" dirty="0"/>
              <a:t>LP	</a:t>
            </a:r>
            <a:r>
              <a:rPr spc="-30" dirty="0"/>
              <a:t>MergerIntegration.com	</a:t>
            </a:r>
            <a:r>
              <a:rPr spc="25" dirty="0"/>
              <a:t>800-992-5922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41664" y="6668306"/>
            <a:ext cx="143509" cy="155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55" dirty="0"/>
              <a:t>‹#›</a:t>
            </a:fld>
            <a:endParaRPr spc="5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75131"/>
            <a:ext cx="9144000" cy="76200"/>
          </a:xfrm>
          <a:custGeom>
            <a:avLst/>
            <a:gdLst/>
            <a:ahLst/>
            <a:cxnLst/>
            <a:rect l="l" t="t" r="r" b="b"/>
            <a:pathLst>
              <a:path w="9144000" h="76200">
                <a:moveTo>
                  <a:pt x="9144000" y="0"/>
                </a:moveTo>
                <a:lnTo>
                  <a:pt x="0" y="0"/>
                </a:lnTo>
                <a:lnTo>
                  <a:pt x="0" y="76200"/>
                </a:lnTo>
                <a:lnTo>
                  <a:pt x="9144000" y="762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98247"/>
            <a:ext cx="8205724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pc="-254" dirty="0">
                <a:solidFill>
                  <a:srgbClr val="404040"/>
                </a:solidFill>
              </a:rPr>
              <a:t>POST-MERGER </a:t>
            </a:r>
            <a:r>
              <a:rPr spc="-254" dirty="0">
                <a:solidFill>
                  <a:srgbClr val="404040"/>
                </a:solidFill>
              </a:rPr>
              <a:t>INTEGRATION </a:t>
            </a:r>
            <a:r>
              <a:rPr lang="en-US" spc="-275" dirty="0">
                <a:solidFill>
                  <a:srgbClr val="404040"/>
                </a:solidFill>
              </a:rPr>
              <a:t>TIMELINE</a:t>
            </a:r>
            <a:endParaRPr spc="-275" dirty="0">
              <a:solidFill>
                <a:srgbClr val="404040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33571" y="2552700"/>
            <a:ext cx="5504815" cy="228600"/>
          </a:xfrm>
          <a:custGeom>
            <a:avLst/>
            <a:gdLst/>
            <a:ahLst/>
            <a:cxnLst/>
            <a:rect l="l" t="t" r="r" b="b"/>
            <a:pathLst>
              <a:path w="5504815" h="228600">
                <a:moveTo>
                  <a:pt x="76200" y="76200"/>
                </a:moveTo>
                <a:lnTo>
                  <a:pt x="0" y="76200"/>
                </a:lnTo>
                <a:lnTo>
                  <a:pt x="0" y="152400"/>
                </a:lnTo>
                <a:lnTo>
                  <a:pt x="76200" y="152400"/>
                </a:lnTo>
                <a:lnTo>
                  <a:pt x="76200" y="76200"/>
                </a:lnTo>
                <a:close/>
              </a:path>
              <a:path w="5504815" h="228600">
                <a:moveTo>
                  <a:pt x="228600" y="76200"/>
                </a:moveTo>
                <a:lnTo>
                  <a:pt x="152400" y="76200"/>
                </a:lnTo>
                <a:lnTo>
                  <a:pt x="152400" y="152400"/>
                </a:lnTo>
                <a:lnTo>
                  <a:pt x="228600" y="152400"/>
                </a:lnTo>
                <a:lnTo>
                  <a:pt x="228600" y="76200"/>
                </a:lnTo>
                <a:close/>
              </a:path>
              <a:path w="5504815" h="228600">
                <a:moveTo>
                  <a:pt x="381000" y="76200"/>
                </a:moveTo>
                <a:lnTo>
                  <a:pt x="304800" y="76200"/>
                </a:lnTo>
                <a:lnTo>
                  <a:pt x="304800" y="152400"/>
                </a:lnTo>
                <a:lnTo>
                  <a:pt x="381000" y="152400"/>
                </a:lnTo>
                <a:lnTo>
                  <a:pt x="381000" y="76200"/>
                </a:lnTo>
                <a:close/>
              </a:path>
              <a:path w="5504815" h="228600">
                <a:moveTo>
                  <a:pt x="533400" y="76200"/>
                </a:moveTo>
                <a:lnTo>
                  <a:pt x="457200" y="76200"/>
                </a:lnTo>
                <a:lnTo>
                  <a:pt x="457200" y="152400"/>
                </a:lnTo>
                <a:lnTo>
                  <a:pt x="533400" y="152400"/>
                </a:lnTo>
                <a:lnTo>
                  <a:pt x="533400" y="76200"/>
                </a:lnTo>
                <a:close/>
              </a:path>
              <a:path w="5504815" h="228600">
                <a:moveTo>
                  <a:pt x="685800" y="76200"/>
                </a:moveTo>
                <a:lnTo>
                  <a:pt x="609600" y="76200"/>
                </a:lnTo>
                <a:lnTo>
                  <a:pt x="609600" y="152400"/>
                </a:lnTo>
                <a:lnTo>
                  <a:pt x="685800" y="152400"/>
                </a:lnTo>
                <a:lnTo>
                  <a:pt x="685800" y="76200"/>
                </a:lnTo>
                <a:close/>
              </a:path>
              <a:path w="5504815" h="228600">
                <a:moveTo>
                  <a:pt x="838200" y="76200"/>
                </a:moveTo>
                <a:lnTo>
                  <a:pt x="762000" y="76200"/>
                </a:lnTo>
                <a:lnTo>
                  <a:pt x="762000" y="152400"/>
                </a:lnTo>
                <a:lnTo>
                  <a:pt x="838200" y="152400"/>
                </a:lnTo>
                <a:lnTo>
                  <a:pt x="838200" y="76200"/>
                </a:lnTo>
                <a:close/>
              </a:path>
              <a:path w="5504815" h="228600">
                <a:moveTo>
                  <a:pt x="990600" y="76200"/>
                </a:moveTo>
                <a:lnTo>
                  <a:pt x="914400" y="76200"/>
                </a:lnTo>
                <a:lnTo>
                  <a:pt x="914400" y="152400"/>
                </a:lnTo>
                <a:lnTo>
                  <a:pt x="990600" y="152400"/>
                </a:lnTo>
                <a:lnTo>
                  <a:pt x="990600" y="76200"/>
                </a:lnTo>
                <a:close/>
              </a:path>
              <a:path w="5504815" h="228600">
                <a:moveTo>
                  <a:pt x="1143000" y="76200"/>
                </a:moveTo>
                <a:lnTo>
                  <a:pt x="1066800" y="76200"/>
                </a:lnTo>
                <a:lnTo>
                  <a:pt x="1066800" y="152400"/>
                </a:lnTo>
                <a:lnTo>
                  <a:pt x="1143000" y="152400"/>
                </a:lnTo>
                <a:lnTo>
                  <a:pt x="1143000" y="76200"/>
                </a:lnTo>
                <a:close/>
              </a:path>
              <a:path w="5504815" h="228600">
                <a:moveTo>
                  <a:pt x="1295400" y="76200"/>
                </a:moveTo>
                <a:lnTo>
                  <a:pt x="1219200" y="76200"/>
                </a:lnTo>
                <a:lnTo>
                  <a:pt x="1219200" y="152400"/>
                </a:lnTo>
                <a:lnTo>
                  <a:pt x="1295400" y="152400"/>
                </a:lnTo>
                <a:lnTo>
                  <a:pt x="1295400" y="76200"/>
                </a:lnTo>
                <a:close/>
              </a:path>
              <a:path w="5504815" h="228600">
                <a:moveTo>
                  <a:pt x="1447800" y="76200"/>
                </a:moveTo>
                <a:lnTo>
                  <a:pt x="1371600" y="76200"/>
                </a:lnTo>
                <a:lnTo>
                  <a:pt x="1371600" y="152400"/>
                </a:lnTo>
                <a:lnTo>
                  <a:pt x="1447800" y="152400"/>
                </a:lnTo>
                <a:lnTo>
                  <a:pt x="1447800" y="76200"/>
                </a:lnTo>
                <a:close/>
              </a:path>
              <a:path w="5504815" h="228600">
                <a:moveTo>
                  <a:pt x="1600200" y="76200"/>
                </a:moveTo>
                <a:lnTo>
                  <a:pt x="1524000" y="76200"/>
                </a:lnTo>
                <a:lnTo>
                  <a:pt x="1524000" y="152400"/>
                </a:lnTo>
                <a:lnTo>
                  <a:pt x="1600200" y="152400"/>
                </a:lnTo>
                <a:lnTo>
                  <a:pt x="1600200" y="76200"/>
                </a:lnTo>
                <a:close/>
              </a:path>
              <a:path w="5504815" h="228600">
                <a:moveTo>
                  <a:pt x="1752600" y="76200"/>
                </a:moveTo>
                <a:lnTo>
                  <a:pt x="1676400" y="76200"/>
                </a:lnTo>
                <a:lnTo>
                  <a:pt x="1676400" y="152400"/>
                </a:lnTo>
                <a:lnTo>
                  <a:pt x="1752600" y="152400"/>
                </a:lnTo>
                <a:lnTo>
                  <a:pt x="1752600" y="76200"/>
                </a:lnTo>
                <a:close/>
              </a:path>
              <a:path w="5504815" h="228600">
                <a:moveTo>
                  <a:pt x="1905000" y="76200"/>
                </a:moveTo>
                <a:lnTo>
                  <a:pt x="1828800" y="76200"/>
                </a:lnTo>
                <a:lnTo>
                  <a:pt x="1828800" y="152400"/>
                </a:lnTo>
                <a:lnTo>
                  <a:pt x="1905000" y="152400"/>
                </a:lnTo>
                <a:lnTo>
                  <a:pt x="1905000" y="76200"/>
                </a:lnTo>
                <a:close/>
              </a:path>
              <a:path w="5504815" h="228600">
                <a:moveTo>
                  <a:pt x="2057400" y="76200"/>
                </a:moveTo>
                <a:lnTo>
                  <a:pt x="1981200" y="76200"/>
                </a:lnTo>
                <a:lnTo>
                  <a:pt x="1981200" y="152400"/>
                </a:lnTo>
                <a:lnTo>
                  <a:pt x="2057400" y="152400"/>
                </a:lnTo>
                <a:lnTo>
                  <a:pt x="2057400" y="76200"/>
                </a:lnTo>
                <a:close/>
              </a:path>
              <a:path w="5504815" h="228600">
                <a:moveTo>
                  <a:pt x="2209800" y="76200"/>
                </a:moveTo>
                <a:lnTo>
                  <a:pt x="2133600" y="76200"/>
                </a:lnTo>
                <a:lnTo>
                  <a:pt x="2133600" y="152400"/>
                </a:lnTo>
                <a:lnTo>
                  <a:pt x="2209800" y="152400"/>
                </a:lnTo>
                <a:lnTo>
                  <a:pt x="2209800" y="76200"/>
                </a:lnTo>
                <a:close/>
              </a:path>
              <a:path w="5504815" h="228600">
                <a:moveTo>
                  <a:pt x="2362200" y="76200"/>
                </a:moveTo>
                <a:lnTo>
                  <a:pt x="2286000" y="76200"/>
                </a:lnTo>
                <a:lnTo>
                  <a:pt x="2286000" y="152400"/>
                </a:lnTo>
                <a:lnTo>
                  <a:pt x="2362200" y="152400"/>
                </a:lnTo>
                <a:lnTo>
                  <a:pt x="2362200" y="76200"/>
                </a:lnTo>
                <a:close/>
              </a:path>
              <a:path w="5504815" h="228600">
                <a:moveTo>
                  <a:pt x="2514600" y="76200"/>
                </a:moveTo>
                <a:lnTo>
                  <a:pt x="2438400" y="76200"/>
                </a:lnTo>
                <a:lnTo>
                  <a:pt x="2438400" y="152400"/>
                </a:lnTo>
                <a:lnTo>
                  <a:pt x="2514600" y="152400"/>
                </a:lnTo>
                <a:lnTo>
                  <a:pt x="2514600" y="76200"/>
                </a:lnTo>
                <a:close/>
              </a:path>
              <a:path w="5504815" h="228600">
                <a:moveTo>
                  <a:pt x="2667000" y="76200"/>
                </a:moveTo>
                <a:lnTo>
                  <a:pt x="2590800" y="76200"/>
                </a:lnTo>
                <a:lnTo>
                  <a:pt x="2590800" y="152400"/>
                </a:lnTo>
                <a:lnTo>
                  <a:pt x="2667000" y="152400"/>
                </a:lnTo>
                <a:lnTo>
                  <a:pt x="2667000" y="76200"/>
                </a:lnTo>
                <a:close/>
              </a:path>
              <a:path w="5504815" h="228600">
                <a:moveTo>
                  <a:pt x="2819400" y="76200"/>
                </a:moveTo>
                <a:lnTo>
                  <a:pt x="2743200" y="76200"/>
                </a:lnTo>
                <a:lnTo>
                  <a:pt x="2743200" y="152400"/>
                </a:lnTo>
                <a:lnTo>
                  <a:pt x="2819400" y="152400"/>
                </a:lnTo>
                <a:lnTo>
                  <a:pt x="2819400" y="76200"/>
                </a:lnTo>
                <a:close/>
              </a:path>
              <a:path w="5504815" h="228600">
                <a:moveTo>
                  <a:pt x="2971800" y="76200"/>
                </a:moveTo>
                <a:lnTo>
                  <a:pt x="2895600" y="76200"/>
                </a:lnTo>
                <a:lnTo>
                  <a:pt x="2895600" y="152400"/>
                </a:lnTo>
                <a:lnTo>
                  <a:pt x="2971800" y="152400"/>
                </a:lnTo>
                <a:lnTo>
                  <a:pt x="2971800" y="76200"/>
                </a:lnTo>
                <a:close/>
              </a:path>
              <a:path w="5504815" h="228600">
                <a:moveTo>
                  <a:pt x="3124200" y="76200"/>
                </a:moveTo>
                <a:lnTo>
                  <a:pt x="3048000" y="76200"/>
                </a:lnTo>
                <a:lnTo>
                  <a:pt x="3048000" y="152400"/>
                </a:lnTo>
                <a:lnTo>
                  <a:pt x="3124200" y="152400"/>
                </a:lnTo>
                <a:lnTo>
                  <a:pt x="3124200" y="76200"/>
                </a:lnTo>
                <a:close/>
              </a:path>
              <a:path w="5504815" h="228600">
                <a:moveTo>
                  <a:pt x="3276600" y="76200"/>
                </a:moveTo>
                <a:lnTo>
                  <a:pt x="3200400" y="76200"/>
                </a:lnTo>
                <a:lnTo>
                  <a:pt x="3200400" y="152400"/>
                </a:lnTo>
                <a:lnTo>
                  <a:pt x="3276600" y="152400"/>
                </a:lnTo>
                <a:lnTo>
                  <a:pt x="3276600" y="76200"/>
                </a:lnTo>
                <a:close/>
              </a:path>
              <a:path w="5504815" h="228600">
                <a:moveTo>
                  <a:pt x="3429000" y="76200"/>
                </a:moveTo>
                <a:lnTo>
                  <a:pt x="3352800" y="76200"/>
                </a:lnTo>
                <a:lnTo>
                  <a:pt x="3352800" y="152400"/>
                </a:lnTo>
                <a:lnTo>
                  <a:pt x="3429000" y="152400"/>
                </a:lnTo>
                <a:lnTo>
                  <a:pt x="3429000" y="76200"/>
                </a:lnTo>
                <a:close/>
              </a:path>
              <a:path w="5504815" h="228600">
                <a:moveTo>
                  <a:pt x="3581400" y="76200"/>
                </a:moveTo>
                <a:lnTo>
                  <a:pt x="3505200" y="76200"/>
                </a:lnTo>
                <a:lnTo>
                  <a:pt x="3505200" y="152400"/>
                </a:lnTo>
                <a:lnTo>
                  <a:pt x="3581400" y="152400"/>
                </a:lnTo>
                <a:lnTo>
                  <a:pt x="3581400" y="76200"/>
                </a:lnTo>
                <a:close/>
              </a:path>
              <a:path w="5504815" h="228600">
                <a:moveTo>
                  <a:pt x="3733800" y="76200"/>
                </a:moveTo>
                <a:lnTo>
                  <a:pt x="3657600" y="76200"/>
                </a:lnTo>
                <a:lnTo>
                  <a:pt x="3657600" y="152400"/>
                </a:lnTo>
                <a:lnTo>
                  <a:pt x="3733800" y="152400"/>
                </a:lnTo>
                <a:lnTo>
                  <a:pt x="3733800" y="76200"/>
                </a:lnTo>
                <a:close/>
              </a:path>
              <a:path w="5504815" h="228600">
                <a:moveTo>
                  <a:pt x="3886200" y="76200"/>
                </a:moveTo>
                <a:lnTo>
                  <a:pt x="3810000" y="76200"/>
                </a:lnTo>
                <a:lnTo>
                  <a:pt x="3810000" y="152400"/>
                </a:lnTo>
                <a:lnTo>
                  <a:pt x="3886200" y="152400"/>
                </a:lnTo>
                <a:lnTo>
                  <a:pt x="3886200" y="76200"/>
                </a:lnTo>
                <a:close/>
              </a:path>
              <a:path w="5504815" h="228600">
                <a:moveTo>
                  <a:pt x="4038600" y="76200"/>
                </a:moveTo>
                <a:lnTo>
                  <a:pt x="3962400" y="76200"/>
                </a:lnTo>
                <a:lnTo>
                  <a:pt x="3962400" y="152400"/>
                </a:lnTo>
                <a:lnTo>
                  <a:pt x="4038600" y="152400"/>
                </a:lnTo>
                <a:lnTo>
                  <a:pt x="4038600" y="76200"/>
                </a:lnTo>
                <a:close/>
              </a:path>
              <a:path w="5504815" h="228600">
                <a:moveTo>
                  <a:pt x="4191000" y="76200"/>
                </a:moveTo>
                <a:lnTo>
                  <a:pt x="4114800" y="76200"/>
                </a:lnTo>
                <a:lnTo>
                  <a:pt x="4114800" y="152400"/>
                </a:lnTo>
                <a:lnTo>
                  <a:pt x="4191000" y="152400"/>
                </a:lnTo>
                <a:lnTo>
                  <a:pt x="4191000" y="76200"/>
                </a:lnTo>
                <a:close/>
              </a:path>
              <a:path w="5504815" h="228600">
                <a:moveTo>
                  <a:pt x="4343400" y="76200"/>
                </a:moveTo>
                <a:lnTo>
                  <a:pt x="4267200" y="76200"/>
                </a:lnTo>
                <a:lnTo>
                  <a:pt x="4267200" y="152400"/>
                </a:lnTo>
                <a:lnTo>
                  <a:pt x="4343400" y="152400"/>
                </a:lnTo>
                <a:lnTo>
                  <a:pt x="4343400" y="76200"/>
                </a:lnTo>
                <a:close/>
              </a:path>
              <a:path w="5504815" h="228600">
                <a:moveTo>
                  <a:pt x="4495800" y="76200"/>
                </a:moveTo>
                <a:lnTo>
                  <a:pt x="4419600" y="76200"/>
                </a:lnTo>
                <a:lnTo>
                  <a:pt x="4419600" y="152400"/>
                </a:lnTo>
                <a:lnTo>
                  <a:pt x="4495800" y="152400"/>
                </a:lnTo>
                <a:lnTo>
                  <a:pt x="4495800" y="76200"/>
                </a:lnTo>
                <a:close/>
              </a:path>
              <a:path w="5504815" h="228600">
                <a:moveTo>
                  <a:pt x="4648200" y="76200"/>
                </a:moveTo>
                <a:lnTo>
                  <a:pt x="4572000" y="76200"/>
                </a:lnTo>
                <a:lnTo>
                  <a:pt x="4572000" y="152400"/>
                </a:lnTo>
                <a:lnTo>
                  <a:pt x="4648200" y="152400"/>
                </a:lnTo>
                <a:lnTo>
                  <a:pt x="4648200" y="76200"/>
                </a:lnTo>
                <a:close/>
              </a:path>
              <a:path w="5504815" h="228600">
                <a:moveTo>
                  <a:pt x="4800600" y="76200"/>
                </a:moveTo>
                <a:lnTo>
                  <a:pt x="4724400" y="76200"/>
                </a:lnTo>
                <a:lnTo>
                  <a:pt x="4724400" y="152400"/>
                </a:lnTo>
                <a:lnTo>
                  <a:pt x="4800600" y="152400"/>
                </a:lnTo>
                <a:lnTo>
                  <a:pt x="4800600" y="76200"/>
                </a:lnTo>
                <a:close/>
              </a:path>
              <a:path w="5504815" h="228600">
                <a:moveTo>
                  <a:pt x="4953000" y="76200"/>
                </a:moveTo>
                <a:lnTo>
                  <a:pt x="4876800" y="76200"/>
                </a:lnTo>
                <a:lnTo>
                  <a:pt x="4876800" y="152400"/>
                </a:lnTo>
                <a:lnTo>
                  <a:pt x="4953000" y="152400"/>
                </a:lnTo>
                <a:lnTo>
                  <a:pt x="4953000" y="76200"/>
                </a:lnTo>
                <a:close/>
              </a:path>
              <a:path w="5504815" h="228600">
                <a:moveTo>
                  <a:pt x="5105400" y="76200"/>
                </a:moveTo>
                <a:lnTo>
                  <a:pt x="5029200" y="76200"/>
                </a:lnTo>
                <a:lnTo>
                  <a:pt x="5029200" y="152400"/>
                </a:lnTo>
                <a:lnTo>
                  <a:pt x="5105400" y="152400"/>
                </a:lnTo>
                <a:lnTo>
                  <a:pt x="5105400" y="76200"/>
                </a:lnTo>
                <a:close/>
              </a:path>
              <a:path w="5504815" h="228600">
                <a:moveTo>
                  <a:pt x="5257800" y="76200"/>
                </a:moveTo>
                <a:lnTo>
                  <a:pt x="5181600" y="76200"/>
                </a:lnTo>
                <a:lnTo>
                  <a:pt x="5181600" y="152400"/>
                </a:lnTo>
                <a:lnTo>
                  <a:pt x="5257800" y="152400"/>
                </a:lnTo>
                <a:lnTo>
                  <a:pt x="5257800" y="76200"/>
                </a:lnTo>
                <a:close/>
              </a:path>
              <a:path w="5504815" h="228600">
                <a:moveTo>
                  <a:pt x="5276088" y="0"/>
                </a:moveTo>
                <a:lnTo>
                  <a:pt x="5276088" y="228600"/>
                </a:lnTo>
                <a:lnTo>
                  <a:pt x="5504688" y="114300"/>
                </a:lnTo>
                <a:lnTo>
                  <a:pt x="5276088" y="0"/>
                </a:lnTo>
                <a:close/>
              </a:path>
            </a:pathLst>
          </a:custGeom>
          <a:solidFill>
            <a:srgbClr val="69A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5561" y="1600961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87375"/>
                </a:moveTo>
                <a:lnTo>
                  <a:pt x="87376" y="87375"/>
                </a:lnTo>
                <a:lnTo>
                  <a:pt x="114300" y="0"/>
                </a:lnTo>
                <a:lnTo>
                  <a:pt x="141224" y="87375"/>
                </a:lnTo>
                <a:lnTo>
                  <a:pt x="228600" y="87375"/>
                </a:lnTo>
                <a:lnTo>
                  <a:pt x="157988" y="141223"/>
                </a:lnTo>
                <a:lnTo>
                  <a:pt x="184912" y="228599"/>
                </a:lnTo>
                <a:lnTo>
                  <a:pt x="114300" y="174624"/>
                </a:lnTo>
                <a:lnTo>
                  <a:pt x="43688" y="228599"/>
                </a:lnTo>
                <a:lnTo>
                  <a:pt x="70612" y="141223"/>
                </a:lnTo>
                <a:lnTo>
                  <a:pt x="0" y="87375"/>
                </a:lnTo>
                <a:close/>
              </a:path>
            </a:pathLst>
          </a:custGeom>
          <a:ln w="25908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10362" y="838961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87375"/>
                </a:moveTo>
                <a:lnTo>
                  <a:pt x="87312" y="87375"/>
                </a:lnTo>
                <a:lnTo>
                  <a:pt x="114300" y="0"/>
                </a:lnTo>
                <a:lnTo>
                  <a:pt x="141287" y="87375"/>
                </a:lnTo>
                <a:lnTo>
                  <a:pt x="228600" y="87375"/>
                </a:lnTo>
                <a:lnTo>
                  <a:pt x="157962" y="141223"/>
                </a:lnTo>
                <a:lnTo>
                  <a:pt x="184937" y="228599"/>
                </a:lnTo>
                <a:lnTo>
                  <a:pt x="114300" y="174624"/>
                </a:lnTo>
                <a:lnTo>
                  <a:pt x="43662" y="228599"/>
                </a:lnTo>
                <a:lnTo>
                  <a:pt x="70637" y="141223"/>
                </a:lnTo>
                <a:lnTo>
                  <a:pt x="0" y="87375"/>
                </a:lnTo>
                <a:close/>
              </a:path>
            </a:pathLst>
          </a:custGeom>
          <a:ln w="25908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29000" y="6134100"/>
            <a:ext cx="5547360" cy="228600"/>
          </a:xfrm>
          <a:custGeom>
            <a:avLst/>
            <a:gdLst/>
            <a:ahLst/>
            <a:cxnLst/>
            <a:rect l="l" t="t" r="r" b="b"/>
            <a:pathLst>
              <a:path w="5547359" h="228600">
                <a:moveTo>
                  <a:pt x="76200" y="76200"/>
                </a:moveTo>
                <a:lnTo>
                  <a:pt x="0" y="76200"/>
                </a:lnTo>
                <a:lnTo>
                  <a:pt x="0" y="152400"/>
                </a:lnTo>
                <a:lnTo>
                  <a:pt x="76200" y="152400"/>
                </a:lnTo>
                <a:lnTo>
                  <a:pt x="76200" y="76200"/>
                </a:lnTo>
                <a:close/>
              </a:path>
              <a:path w="5547359" h="228600">
                <a:moveTo>
                  <a:pt x="228600" y="76200"/>
                </a:moveTo>
                <a:lnTo>
                  <a:pt x="152400" y="76200"/>
                </a:lnTo>
                <a:lnTo>
                  <a:pt x="152400" y="152400"/>
                </a:lnTo>
                <a:lnTo>
                  <a:pt x="228600" y="152400"/>
                </a:lnTo>
                <a:lnTo>
                  <a:pt x="228600" y="76200"/>
                </a:lnTo>
                <a:close/>
              </a:path>
              <a:path w="5547359" h="228600">
                <a:moveTo>
                  <a:pt x="381000" y="76200"/>
                </a:moveTo>
                <a:lnTo>
                  <a:pt x="304800" y="76200"/>
                </a:lnTo>
                <a:lnTo>
                  <a:pt x="304800" y="152400"/>
                </a:lnTo>
                <a:lnTo>
                  <a:pt x="381000" y="152400"/>
                </a:lnTo>
                <a:lnTo>
                  <a:pt x="381000" y="76200"/>
                </a:lnTo>
                <a:close/>
              </a:path>
              <a:path w="5547359" h="228600">
                <a:moveTo>
                  <a:pt x="533400" y="76200"/>
                </a:moveTo>
                <a:lnTo>
                  <a:pt x="457200" y="76200"/>
                </a:lnTo>
                <a:lnTo>
                  <a:pt x="457200" y="152400"/>
                </a:lnTo>
                <a:lnTo>
                  <a:pt x="533400" y="152400"/>
                </a:lnTo>
                <a:lnTo>
                  <a:pt x="533400" y="76200"/>
                </a:lnTo>
                <a:close/>
              </a:path>
              <a:path w="5547359" h="228600">
                <a:moveTo>
                  <a:pt x="685800" y="76200"/>
                </a:moveTo>
                <a:lnTo>
                  <a:pt x="609600" y="76200"/>
                </a:lnTo>
                <a:lnTo>
                  <a:pt x="609600" y="152400"/>
                </a:lnTo>
                <a:lnTo>
                  <a:pt x="685800" y="152400"/>
                </a:lnTo>
                <a:lnTo>
                  <a:pt x="685800" y="76200"/>
                </a:lnTo>
                <a:close/>
              </a:path>
              <a:path w="5547359" h="228600">
                <a:moveTo>
                  <a:pt x="838200" y="76200"/>
                </a:moveTo>
                <a:lnTo>
                  <a:pt x="762000" y="76200"/>
                </a:lnTo>
                <a:lnTo>
                  <a:pt x="762000" y="152400"/>
                </a:lnTo>
                <a:lnTo>
                  <a:pt x="838200" y="152400"/>
                </a:lnTo>
                <a:lnTo>
                  <a:pt x="838200" y="76200"/>
                </a:lnTo>
                <a:close/>
              </a:path>
              <a:path w="5547359" h="228600">
                <a:moveTo>
                  <a:pt x="990600" y="76200"/>
                </a:moveTo>
                <a:lnTo>
                  <a:pt x="914400" y="76200"/>
                </a:lnTo>
                <a:lnTo>
                  <a:pt x="914400" y="152400"/>
                </a:lnTo>
                <a:lnTo>
                  <a:pt x="990600" y="152400"/>
                </a:lnTo>
                <a:lnTo>
                  <a:pt x="990600" y="76200"/>
                </a:lnTo>
                <a:close/>
              </a:path>
              <a:path w="5547359" h="228600">
                <a:moveTo>
                  <a:pt x="1143000" y="76200"/>
                </a:moveTo>
                <a:lnTo>
                  <a:pt x="1066800" y="76200"/>
                </a:lnTo>
                <a:lnTo>
                  <a:pt x="1066800" y="152400"/>
                </a:lnTo>
                <a:lnTo>
                  <a:pt x="1143000" y="152400"/>
                </a:lnTo>
                <a:lnTo>
                  <a:pt x="1143000" y="76200"/>
                </a:lnTo>
                <a:close/>
              </a:path>
              <a:path w="5547359" h="228600">
                <a:moveTo>
                  <a:pt x="1295400" y="76200"/>
                </a:moveTo>
                <a:lnTo>
                  <a:pt x="1219200" y="76200"/>
                </a:lnTo>
                <a:lnTo>
                  <a:pt x="1219200" y="152400"/>
                </a:lnTo>
                <a:lnTo>
                  <a:pt x="1295400" y="152400"/>
                </a:lnTo>
                <a:lnTo>
                  <a:pt x="1295400" y="76200"/>
                </a:lnTo>
                <a:close/>
              </a:path>
              <a:path w="5547359" h="228600">
                <a:moveTo>
                  <a:pt x="1447800" y="76200"/>
                </a:moveTo>
                <a:lnTo>
                  <a:pt x="1371600" y="76200"/>
                </a:lnTo>
                <a:lnTo>
                  <a:pt x="1371600" y="152400"/>
                </a:lnTo>
                <a:lnTo>
                  <a:pt x="1447800" y="152400"/>
                </a:lnTo>
                <a:lnTo>
                  <a:pt x="1447800" y="76200"/>
                </a:lnTo>
                <a:close/>
              </a:path>
              <a:path w="5547359" h="228600">
                <a:moveTo>
                  <a:pt x="1600200" y="76200"/>
                </a:moveTo>
                <a:lnTo>
                  <a:pt x="1524000" y="76200"/>
                </a:lnTo>
                <a:lnTo>
                  <a:pt x="1524000" y="152400"/>
                </a:lnTo>
                <a:lnTo>
                  <a:pt x="1600200" y="152400"/>
                </a:lnTo>
                <a:lnTo>
                  <a:pt x="1600200" y="76200"/>
                </a:lnTo>
                <a:close/>
              </a:path>
              <a:path w="5547359" h="228600">
                <a:moveTo>
                  <a:pt x="1752600" y="76200"/>
                </a:moveTo>
                <a:lnTo>
                  <a:pt x="1676400" y="76200"/>
                </a:lnTo>
                <a:lnTo>
                  <a:pt x="1676400" y="152400"/>
                </a:lnTo>
                <a:lnTo>
                  <a:pt x="1752600" y="152400"/>
                </a:lnTo>
                <a:lnTo>
                  <a:pt x="1752600" y="76200"/>
                </a:lnTo>
                <a:close/>
              </a:path>
              <a:path w="5547359" h="228600">
                <a:moveTo>
                  <a:pt x="1905000" y="76200"/>
                </a:moveTo>
                <a:lnTo>
                  <a:pt x="1828800" y="76200"/>
                </a:lnTo>
                <a:lnTo>
                  <a:pt x="1828800" y="152400"/>
                </a:lnTo>
                <a:lnTo>
                  <a:pt x="1905000" y="152400"/>
                </a:lnTo>
                <a:lnTo>
                  <a:pt x="1905000" y="76200"/>
                </a:lnTo>
                <a:close/>
              </a:path>
              <a:path w="5547359" h="228600">
                <a:moveTo>
                  <a:pt x="2057400" y="76200"/>
                </a:moveTo>
                <a:lnTo>
                  <a:pt x="1981200" y="76200"/>
                </a:lnTo>
                <a:lnTo>
                  <a:pt x="1981200" y="152400"/>
                </a:lnTo>
                <a:lnTo>
                  <a:pt x="2057400" y="152400"/>
                </a:lnTo>
                <a:lnTo>
                  <a:pt x="2057400" y="76200"/>
                </a:lnTo>
                <a:close/>
              </a:path>
              <a:path w="5547359" h="228600">
                <a:moveTo>
                  <a:pt x="2209800" y="76200"/>
                </a:moveTo>
                <a:lnTo>
                  <a:pt x="2133600" y="76200"/>
                </a:lnTo>
                <a:lnTo>
                  <a:pt x="2133600" y="152400"/>
                </a:lnTo>
                <a:lnTo>
                  <a:pt x="2209800" y="152400"/>
                </a:lnTo>
                <a:lnTo>
                  <a:pt x="2209800" y="76200"/>
                </a:lnTo>
                <a:close/>
              </a:path>
              <a:path w="5547359" h="228600">
                <a:moveTo>
                  <a:pt x="2362200" y="76200"/>
                </a:moveTo>
                <a:lnTo>
                  <a:pt x="2286000" y="76200"/>
                </a:lnTo>
                <a:lnTo>
                  <a:pt x="2286000" y="152400"/>
                </a:lnTo>
                <a:lnTo>
                  <a:pt x="2362200" y="152400"/>
                </a:lnTo>
                <a:lnTo>
                  <a:pt x="2362200" y="76200"/>
                </a:lnTo>
                <a:close/>
              </a:path>
              <a:path w="5547359" h="228600">
                <a:moveTo>
                  <a:pt x="2514600" y="76200"/>
                </a:moveTo>
                <a:lnTo>
                  <a:pt x="2438400" y="76200"/>
                </a:lnTo>
                <a:lnTo>
                  <a:pt x="2438400" y="152400"/>
                </a:lnTo>
                <a:lnTo>
                  <a:pt x="2514600" y="152400"/>
                </a:lnTo>
                <a:lnTo>
                  <a:pt x="2514600" y="76200"/>
                </a:lnTo>
                <a:close/>
              </a:path>
              <a:path w="5547359" h="228600">
                <a:moveTo>
                  <a:pt x="2667000" y="76200"/>
                </a:moveTo>
                <a:lnTo>
                  <a:pt x="2590800" y="76200"/>
                </a:lnTo>
                <a:lnTo>
                  <a:pt x="2590800" y="152400"/>
                </a:lnTo>
                <a:lnTo>
                  <a:pt x="2667000" y="152400"/>
                </a:lnTo>
                <a:lnTo>
                  <a:pt x="2667000" y="76200"/>
                </a:lnTo>
                <a:close/>
              </a:path>
              <a:path w="5547359" h="228600">
                <a:moveTo>
                  <a:pt x="2819400" y="76200"/>
                </a:moveTo>
                <a:lnTo>
                  <a:pt x="2743200" y="76200"/>
                </a:lnTo>
                <a:lnTo>
                  <a:pt x="2743200" y="152400"/>
                </a:lnTo>
                <a:lnTo>
                  <a:pt x="2819400" y="152400"/>
                </a:lnTo>
                <a:lnTo>
                  <a:pt x="2819400" y="76200"/>
                </a:lnTo>
                <a:close/>
              </a:path>
              <a:path w="5547359" h="228600">
                <a:moveTo>
                  <a:pt x="2971800" y="76200"/>
                </a:moveTo>
                <a:lnTo>
                  <a:pt x="2895600" y="76200"/>
                </a:lnTo>
                <a:lnTo>
                  <a:pt x="2895600" y="152400"/>
                </a:lnTo>
                <a:lnTo>
                  <a:pt x="2971800" y="152400"/>
                </a:lnTo>
                <a:lnTo>
                  <a:pt x="2971800" y="76200"/>
                </a:lnTo>
                <a:close/>
              </a:path>
              <a:path w="5547359" h="228600">
                <a:moveTo>
                  <a:pt x="3124200" y="76200"/>
                </a:moveTo>
                <a:lnTo>
                  <a:pt x="3048000" y="76200"/>
                </a:lnTo>
                <a:lnTo>
                  <a:pt x="3048000" y="152400"/>
                </a:lnTo>
                <a:lnTo>
                  <a:pt x="3124200" y="152400"/>
                </a:lnTo>
                <a:lnTo>
                  <a:pt x="3124200" y="76200"/>
                </a:lnTo>
                <a:close/>
              </a:path>
              <a:path w="5547359" h="228600">
                <a:moveTo>
                  <a:pt x="3276600" y="76200"/>
                </a:moveTo>
                <a:lnTo>
                  <a:pt x="3200400" y="76200"/>
                </a:lnTo>
                <a:lnTo>
                  <a:pt x="3200400" y="152400"/>
                </a:lnTo>
                <a:lnTo>
                  <a:pt x="3276600" y="152400"/>
                </a:lnTo>
                <a:lnTo>
                  <a:pt x="3276600" y="76200"/>
                </a:lnTo>
                <a:close/>
              </a:path>
              <a:path w="5547359" h="228600">
                <a:moveTo>
                  <a:pt x="3429000" y="76200"/>
                </a:moveTo>
                <a:lnTo>
                  <a:pt x="3352800" y="76200"/>
                </a:lnTo>
                <a:lnTo>
                  <a:pt x="3352800" y="152400"/>
                </a:lnTo>
                <a:lnTo>
                  <a:pt x="3429000" y="152400"/>
                </a:lnTo>
                <a:lnTo>
                  <a:pt x="3429000" y="76200"/>
                </a:lnTo>
                <a:close/>
              </a:path>
              <a:path w="5547359" h="228600">
                <a:moveTo>
                  <a:pt x="3581400" y="76200"/>
                </a:moveTo>
                <a:lnTo>
                  <a:pt x="3505200" y="76200"/>
                </a:lnTo>
                <a:lnTo>
                  <a:pt x="3505200" y="152400"/>
                </a:lnTo>
                <a:lnTo>
                  <a:pt x="3581400" y="152400"/>
                </a:lnTo>
                <a:lnTo>
                  <a:pt x="3581400" y="76200"/>
                </a:lnTo>
                <a:close/>
              </a:path>
              <a:path w="5547359" h="228600">
                <a:moveTo>
                  <a:pt x="3733800" y="76200"/>
                </a:moveTo>
                <a:lnTo>
                  <a:pt x="3657600" y="76200"/>
                </a:lnTo>
                <a:lnTo>
                  <a:pt x="3657600" y="152400"/>
                </a:lnTo>
                <a:lnTo>
                  <a:pt x="3733800" y="152400"/>
                </a:lnTo>
                <a:lnTo>
                  <a:pt x="3733800" y="76200"/>
                </a:lnTo>
                <a:close/>
              </a:path>
              <a:path w="5547359" h="228600">
                <a:moveTo>
                  <a:pt x="3886200" y="76200"/>
                </a:moveTo>
                <a:lnTo>
                  <a:pt x="3810000" y="76200"/>
                </a:lnTo>
                <a:lnTo>
                  <a:pt x="3810000" y="152400"/>
                </a:lnTo>
                <a:lnTo>
                  <a:pt x="3886200" y="152400"/>
                </a:lnTo>
                <a:lnTo>
                  <a:pt x="3886200" y="76200"/>
                </a:lnTo>
                <a:close/>
              </a:path>
              <a:path w="5547359" h="228600">
                <a:moveTo>
                  <a:pt x="4038600" y="76200"/>
                </a:moveTo>
                <a:lnTo>
                  <a:pt x="3962400" y="76200"/>
                </a:lnTo>
                <a:lnTo>
                  <a:pt x="3962400" y="152400"/>
                </a:lnTo>
                <a:lnTo>
                  <a:pt x="4038600" y="152400"/>
                </a:lnTo>
                <a:lnTo>
                  <a:pt x="4038600" y="76200"/>
                </a:lnTo>
                <a:close/>
              </a:path>
              <a:path w="5547359" h="228600">
                <a:moveTo>
                  <a:pt x="4191000" y="76200"/>
                </a:moveTo>
                <a:lnTo>
                  <a:pt x="4114800" y="76200"/>
                </a:lnTo>
                <a:lnTo>
                  <a:pt x="4114800" y="152400"/>
                </a:lnTo>
                <a:lnTo>
                  <a:pt x="4191000" y="152400"/>
                </a:lnTo>
                <a:lnTo>
                  <a:pt x="4191000" y="76200"/>
                </a:lnTo>
                <a:close/>
              </a:path>
              <a:path w="5547359" h="228600">
                <a:moveTo>
                  <a:pt x="4343400" y="76200"/>
                </a:moveTo>
                <a:lnTo>
                  <a:pt x="4267200" y="76200"/>
                </a:lnTo>
                <a:lnTo>
                  <a:pt x="4267200" y="152400"/>
                </a:lnTo>
                <a:lnTo>
                  <a:pt x="4343400" y="152400"/>
                </a:lnTo>
                <a:lnTo>
                  <a:pt x="4343400" y="76200"/>
                </a:lnTo>
                <a:close/>
              </a:path>
              <a:path w="5547359" h="228600">
                <a:moveTo>
                  <a:pt x="4495800" y="76200"/>
                </a:moveTo>
                <a:lnTo>
                  <a:pt x="4419600" y="76200"/>
                </a:lnTo>
                <a:lnTo>
                  <a:pt x="4419600" y="152400"/>
                </a:lnTo>
                <a:lnTo>
                  <a:pt x="4495800" y="152400"/>
                </a:lnTo>
                <a:lnTo>
                  <a:pt x="4495800" y="76200"/>
                </a:lnTo>
                <a:close/>
              </a:path>
              <a:path w="5547359" h="228600">
                <a:moveTo>
                  <a:pt x="4648200" y="76200"/>
                </a:moveTo>
                <a:lnTo>
                  <a:pt x="4572000" y="76200"/>
                </a:lnTo>
                <a:lnTo>
                  <a:pt x="4572000" y="152400"/>
                </a:lnTo>
                <a:lnTo>
                  <a:pt x="4648200" y="152400"/>
                </a:lnTo>
                <a:lnTo>
                  <a:pt x="4648200" y="76200"/>
                </a:lnTo>
                <a:close/>
              </a:path>
              <a:path w="5547359" h="228600">
                <a:moveTo>
                  <a:pt x="4800600" y="76200"/>
                </a:moveTo>
                <a:lnTo>
                  <a:pt x="4724400" y="76200"/>
                </a:lnTo>
                <a:lnTo>
                  <a:pt x="4724400" y="152400"/>
                </a:lnTo>
                <a:lnTo>
                  <a:pt x="4800600" y="152400"/>
                </a:lnTo>
                <a:lnTo>
                  <a:pt x="4800600" y="76200"/>
                </a:lnTo>
                <a:close/>
              </a:path>
              <a:path w="5547359" h="228600">
                <a:moveTo>
                  <a:pt x="4953000" y="76200"/>
                </a:moveTo>
                <a:lnTo>
                  <a:pt x="4876800" y="76200"/>
                </a:lnTo>
                <a:lnTo>
                  <a:pt x="4876800" y="152400"/>
                </a:lnTo>
                <a:lnTo>
                  <a:pt x="4953000" y="152400"/>
                </a:lnTo>
                <a:lnTo>
                  <a:pt x="4953000" y="76200"/>
                </a:lnTo>
                <a:close/>
              </a:path>
              <a:path w="5547359" h="228600">
                <a:moveTo>
                  <a:pt x="5105400" y="76200"/>
                </a:moveTo>
                <a:lnTo>
                  <a:pt x="5029200" y="76200"/>
                </a:lnTo>
                <a:lnTo>
                  <a:pt x="5029200" y="152400"/>
                </a:lnTo>
                <a:lnTo>
                  <a:pt x="5105400" y="152400"/>
                </a:lnTo>
                <a:lnTo>
                  <a:pt x="5105400" y="76200"/>
                </a:lnTo>
                <a:close/>
              </a:path>
              <a:path w="5547359" h="228600">
                <a:moveTo>
                  <a:pt x="5257800" y="76200"/>
                </a:moveTo>
                <a:lnTo>
                  <a:pt x="5181600" y="76200"/>
                </a:lnTo>
                <a:lnTo>
                  <a:pt x="5181600" y="152400"/>
                </a:lnTo>
                <a:lnTo>
                  <a:pt x="5257800" y="152400"/>
                </a:lnTo>
                <a:lnTo>
                  <a:pt x="5257800" y="76200"/>
                </a:lnTo>
                <a:close/>
              </a:path>
              <a:path w="5547359" h="228600">
                <a:moveTo>
                  <a:pt x="5318760" y="0"/>
                </a:moveTo>
                <a:lnTo>
                  <a:pt x="5318760" y="228600"/>
                </a:lnTo>
                <a:lnTo>
                  <a:pt x="5471160" y="152400"/>
                </a:lnTo>
                <a:lnTo>
                  <a:pt x="5334000" y="152400"/>
                </a:lnTo>
                <a:lnTo>
                  <a:pt x="5334000" y="76200"/>
                </a:lnTo>
                <a:lnTo>
                  <a:pt x="5471160" y="76200"/>
                </a:lnTo>
                <a:lnTo>
                  <a:pt x="5318760" y="0"/>
                </a:lnTo>
                <a:close/>
              </a:path>
              <a:path w="5547359" h="228600">
                <a:moveTo>
                  <a:pt x="5356860" y="76200"/>
                </a:moveTo>
                <a:lnTo>
                  <a:pt x="5334000" y="76200"/>
                </a:lnTo>
                <a:lnTo>
                  <a:pt x="5334000" y="152400"/>
                </a:lnTo>
                <a:lnTo>
                  <a:pt x="5356860" y="152400"/>
                </a:lnTo>
                <a:lnTo>
                  <a:pt x="5356860" y="76200"/>
                </a:lnTo>
                <a:close/>
              </a:path>
              <a:path w="5547359" h="228600">
                <a:moveTo>
                  <a:pt x="5471160" y="76200"/>
                </a:moveTo>
                <a:lnTo>
                  <a:pt x="5356860" y="76200"/>
                </a:lnTo>
                <a:lnTo>
                  <a:pt x="5356860" y="152400"/>
                </a:lnTo>
                <a:lnTo>
                  <a:pt x="5471160" y="152400"/>
                </a:lnTo>
                <a:lnTo>
                  <a:pt x="5547360" y="114300"/>
                </a:lnTo>
                <a:lnTo>
                  <a:pt x="5471160" y="76200"/>
                </a:lnTo>
                <a:close/>
              </a:path>
            </a:pathLst>
          </a:custGeom>
          <a:solidFill>
            <a:srgbClr val="69A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035590"/>
              </p:ext>
            </p:extLst>
          </p:nvPr>
        </p:nvGraphicFramePr>
        <p:xfrm>
          <a:off x="69848" y="793750"/>
          <a:ext cx="9020804" cy="58521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31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3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38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38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38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38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38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38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385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385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385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8064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321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0385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3179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0385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85344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spc="-25" dirty="0">
                          <a:latin typeface="Carlito"/>
                          <a:cs typeface="Carlito"/>
                        </a:rPr>
                        <a:t>Target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Close</a:t>
                      </a:r>
                      <a:r>
                        <a:rPr lang="en-US" sz="1200" spc="-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Date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7493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November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028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469900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December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028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54165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January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028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February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028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Key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Areas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&amp;</a:t>
                      </a:r>
                      <a:r>
                        <a:rPr sz="1100" b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lang="en-US"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Del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iverables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16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23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30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14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21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28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25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15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5095" marR="2159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22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29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56">
                <a:tc rowSpan="2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164465" indent="-11811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165100" algn="l"/>
                        </a:tabLst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Team Leads</a:t>
                      </a:r>
                      <a:r>
                        <a:rPr lang="en-US" sz="11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Identified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Arial"/>
                        <a:buChar char="•"/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64465" indent="-11811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165100" algn="l"/>
                        </a:tabLst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SMT Direction</a:t>
                      </a:r>
                      <a:r>
                        <a:rPr lang="en-US" sz="11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Finalized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Arial"/>
                        <a:buChar char="•"/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64465" indent="-11811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165100" algn="l"/>
                        </a:tabLst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Communication</a:t>
                      </a:r>
                      <a:r>
                        <a:rPr lang="en-US" sz="11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Update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Arial"/>
                        <a:buChar char="•"/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64465" indent="-11811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165100" algn="l"/>
                        </a:tabLst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Integration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Kick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Off/Process</a:t>
                      </a:r>
                      <a:r>
                        <a:rPr lang="en-US" sz="11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Starts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Arial"/>
                        <a:buChar char="•"/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64465" indent="-11811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165100" algn="l"/>
                        </a:tabLst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Team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 Charters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  <a:buFont typeface="Arial"/>
                        <a:buChar char="•"/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64465" marR="66040" indent="-11747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165100" algn="l"/>
                        </a:tabLst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Team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Structure &amp; Operating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Cost 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Recommendations to</a:t>
                      </a:r>
                      <a:r>
                        <a:rPr lang="en-US" sz="11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Accountable 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SMT Member</a:t>
                      </a:r>
                      <a:r>
                        <a:rPr lang="en-US" sz="11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69A222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Business)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Arial"/>
                        <a:buChar char="•"/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64465" marR="66040" indent="-11747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165100" algn="l"/>
                        </a:tabLst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Team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Structure &amp; Operating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Cost 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Recommendations to</a:t>
                      </a:r>
                      <a:r>
                        <a:rPr lang="en-US" sz="11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Accountable 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SMT Member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(Functions)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Arial"/>
                        <a:buChar char="•"/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64465" marR="576580" indent="-11747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165100" algn="l"/>
                        </a:tabLst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SMT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Review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of Structure</a:t>
                      </a:r>
                      <a:r>
                        <a:rPr sz="1100" b="1" spc="-125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&amp;  Operating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Cost Recs</a:t>
                      </a:r>
                      <a:r>
                        <a:rPr lang="en-US" sz="11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(All)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Arial"/>
                        <a:buChar char="•"/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64465" marR="576580" indent="-11747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165100" algn="l"/>
                        </a:tabLst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SMT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Review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of Structure</a:t>
                      </a:r>
                      <a:r>
                        <a:rPr sz="1100" b="1" spc="-125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&amp;  Operating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Cost Recs</a:t>
                      </a:r>
                      <a:r>
                        <a:rPr lang="en-US" sz="11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(All)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  <a:buFont typeface="Arial"/>
                        <a:buChar char="•"/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64465" indent="-11811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165100" algn="l"/>
                        </a:tabLst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Integration Plan</a:t>
                      </a:r>
                      <a:r>
                        <a:rPr lang="en-US" sz="11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Drafts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Arial"/>
                        <a:buChar char="•"/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64465" indent="-11811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165100" algn="l"/>
                        </a:tabLst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Plan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Optimization/Day </a:t>
                      </a:r>
                      <a:r>
                        <a:rPr lang="en-US" sz="1100" b="1" dirty="0">
                          <a:latin typeface="Arial"/>
                          <a:cs typeface="Arial"/>
                        </a:rPr>
                        <a:t>1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Prep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Arial"/>
                        <a:buChar char="•"/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64465" indent="-11811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165100" algn="l"/>
                        </a:tabLst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IMO Communication</a:t>
                      </a:r>
                      <a:r>
                        <a:rPr lang="en-US" sz="11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Updates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7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7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7"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900" i="1" spc="-5" dirty="0">
                          <a:latin typeface="Carlito"/>
                          <a:cs typeface="Carlito"/>
                        </a:rPr>
                        <a:t>O</a:t>
                      </a:r>
                      <a:r>
                        <a:rPr sz="900" i="1" dirty="0">
                          <a:latin typeface="Carlito"/>
                          <a:cs typeface="Carlito"/>
                        </a:rPr>
                        <a:t>ngoi</a:t>
                      </a:r>
                      <a:r>
                        <a:rPr lang="en-US" sz="1000" i="1" dirty="0">
                          <a:latin typeface="Carlito"/>
                          <a:cs typeface="Carlito"/>
                        </a:rPr>
                        <a:t>n</a:t>
                      </a:r>
                      <a:r>
                        <a:rPr sz="1000" i="1" dirty="0">
                          <a:latin typeface="Carlito"/>
                          <a:cs typeface="Carlito"/>
                        </a:rPr>
                        <a:t>g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40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39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40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40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849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1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905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6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1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1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1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1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1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1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1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1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15"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900" i="1" spc="-5" dirty="0">
                          <a:latin typeface="Carlito"/>
                          <a:cs typeface="Carlito"/>
                        </a:rPr>
                        <a:t>O</a:t>
                      </a:r>
                      <a:r>
                        <a:rPr sz="900" i="1" dirty="0">
                          <a:latin typeface="Carlito"/>
                          <a:cs typeface="Carlito"/>
                        </a:rPr>
                        <a:t>ngoing</a:t>
                      </a:r>
                      <a:endParaRPr sz="9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40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1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536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2519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1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1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440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2519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440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440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659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440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459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440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32765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55" dirty="0"/>
              <a:t>1</a:t>
            </a:fld>
            <a:endParaRPr spc="55" dirty="0"/>
          </a:p>
        </p:txBody>
      </p:sp>
      <p:sp>
        <p:nvSpPr>
          <p:cNvPr id="9" name="object 9"/>
          <p:cNvSpPr txBox="1"/>
          <p:nvPr/>
        </p:nvSpPr>
        <p:spPr>
          <a:xfrm>
            <a:off x="8001000" y="222504"/>
            <a:ext cx="914400" cy="18161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0" rIns="0" bIns="0" rtlCol="0">
            <a:spAutoFit/>
          </a:bodyPr>
          <a:lstStyle/>
          <a:p>
            <a:pPr marL="156845">
              <a:lnSpc>
                <a:spcPts val="1360"/>
              </a:lnSpc>
            </a:pPr>
            <a:r>
              <a:rPr sz="1200" spc="-5" dirty="0">
                <a:solidFill>
                  <a:srgbClr val="FFFFFF"/>
                </a:solidFill>
                <a:latin typeface="Carlito"/>
                <a:cs typeface="Carlito"/>
              </a:rPr>
              <a:t>Complete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001000" y="466344"/>
            <a:ext cx="914400" cy="166712"/>
          </a:xfrm>
          <a:prstGeom prst="rect">
            <a:avLst/>
          </a:prstGeom>
          <a:solidFill>
            <a:srgbClr val="69A222"/>
          </a:solidFill>
        </p:spPr>
        <p:txBody>
          <a:bodyPr vert="horz" wrap="square" lIns="0" tIns="0" rIns="0" bIns="0" rtlCol="0">
            <a:spAutoFit/>
          </a:bodyPr>
          <a:lstStyle/>
          <a:p>
            <a:pPr marL="117475">
              <a:lnSpc>
                <a:spcPts val="1345"/>
              </a:lnSpc>
            </a:pPr>
            <a:r>
              <a:rPr sz="1200" dirty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r>
              <a:rPr lang="en-US" sz="120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rlito"/>
                <a:cs typeface="Carlito"/>
              </a:rPr>
              <a:t>Progress</a:t>
            </a:r>
            <a:endParaRPr sz="1200" dirty="0">
              <a:latin typeface="Carlito"/>
              <a:cs typeface="Carlito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C30D128-D449-4B63-82B3-77AD91151C4A}"/>
              </a:ext>
            </a:extLst>
          </p:cNvPr>
          <p:cNvGrpSpPr>
            <a:grpSpLocks noSelect="1" noMove="1" noResize="1"/>
          </p:cNvGrpSpPr>
          <p:nvPr>
            <p:custDataLst>
              <p:tags r:id="rId1"/>
            </p:custDataLst>
          </p:nvPr>
        </p:nvGrpSpPr>
        <p:grpSpPr>
          <a:xfrm>
            <a:off x="53348" y="6655150"/>
            <a:ext cx="2994652" cy="228600"/>
            <a:chOff x="53348" y="6655150"/>
            <a:chExt cx="2994652" cy="228600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A813A54-BF41-41FD-ADA3-4FCF33AE548A}"/>
                </a:ext>
              </a:extLst>
            </p:cNvPr>
            <p:cNvSpPr txBox="1"/>
            <p:nvPr/>
          </p:nvSpPr>
          <p:spPr>
            <a:xfrm>
              <a:off x="69848" y="6668306"/>
              <a:ext cx="297815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800" spc="50" dirty="0"/>
                <a:t>©</a:t>
              </a:r>
              <a:r>
                <a:rPr lang="sv-SE" sz="800" spc="-45" dirty="0"/>
                <a:t>PRITCHETT,</a:t>
              </a:r>
              <a:r>
                <a:rPr lang="sv-SE" sz="800" spc="-35" dirty="0"/>
                <a:t> </a:t>
              </a:r>
              <a:r>
                <a:rPr lang="sv-SE" sz="800" spc="-10" dirty="0"/>
                <a:t>LP	</a:t>
              </a:r>
              <a:r>
                <a:rPr lang="sv-SE" sz="800" spc="-30" dirty="0"/>
                <a:t>MergerIntegration.com	      </a:t>
              </a:r>
              <a:r>
                <a:rPr lang="sv-SE" sz="800" spc="25" dirty="0"/>
                <a:t>800-992-5922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D673878-53D5-45D0-890C-E6A628FDF900}"/>
                </a:ext>
              </a:extLst>
            </p:cNvPr>
            <p:cNvSpPr/>
            <p:nvPr/>
          </p:nvSpPr>
          <p:spPr>
            <a:xfrm>
              <a:off x="53348" y="6655150"/>
              <a:ext cx="2994652" cy="228600"/>
            </a:xfrm>
            <a:prstGeom prst="rect">
              <a:avLst/>
            </a:prstGeom>
            <a:solidFill>
              <a:schemeClr val="accent1">
                <a:alpha val="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36415" y="1203947"/>
            <a:ext cx="455295" cy="259715"/>
          </a:xfrm>
          <a:custGeom>
            <a:avLst/>
            <a:gdLst/>
            <a:ahLst/>
            <a:cxnLst/>
            <a:rect l="l" t="t" r="r" b="b"/>
            <a:pathLst>
              <a:path w="455295" h="259715">
                <a:moveTo>
                  <a:pt x="454799" y="0"/>
                </a:moveTo>
                <a:lnTo>
                  <a:pt x="0" y="0"/>
                </a:lnTo>
                <a:lnTo>
                  <a:pt x="0" y="259092"/>
                </a:lnTo>
                <a:lnTo>
                  <a:pt x="454799" y="259092"/>
                </a:lnTo>
                <a:lnTo>
                  <a:pt x="454799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26714" y="831850"/>
            <a:ext cx="0" cy="5640705"/>
          </a:xfrm>
          <a:custGeom>
            <a:avLst/>
            <a:gdLst/>
            <a:ahLst/>
            <a:cxnLst/>
            <a:rect l="l" t="t" r="r" b="b"/>
            <a:pathLst>
              <a:path h="5640705">
                <a:moveTo>
                  <a:pt x="0" y="0"/>
                </a:moveTo>
                <a:lnTo>
                  <a:pt x="0" y="564052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81502" y="2775204"/>
            <a:ext cx="0" cy="3697604"/>
          </a:xfrm>
          <a:custGeom>
            <a:avLst/>
            <a:gdLst/>
            <a:ahLst/>
            <a:cxnLst/>
            <a:rect l="l" t="t" r="r" b="b"/>
            <a:pathLst>
              <a:path h="3697604">
                <a:moveTo>
                  <a:pt x="0" y="0"/>
                </a:moveTo>
                <a:lnTo>
                  <a:pt x="0" y="369717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836415" y="1197610"/>
            <a:ext cx="0" cy="751840"/>
          </a:xfrm>
          <a:custGeom>
            <a:avLst/>
            <a:gdLst/>
            <a:ahLst/>
            <a:cxnLst/>
            <a:rect l="l" t="t" r="r" b="b"/>
            <a:pathLst>
              <a:path h="751839">
                <a:moveTo>
                  <a:pt x="0" y="0"/>
                </a:moveTo>
                <a:lnTo>
                  <a:pt x="0" y="75158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36415" y="2775204"/>
            <a:ext cx="0" cy="3697604"/>
          </a:xfrm>
          <a:custGeom>
            <a:avLst/>
            <a:gdLst/>
            <a:ahLst/>
            <a:cxnLst/>
            <a:rect l="l" t="t" r="r" b="b"/>
            <a:pathLst>
              <a:path h="3697604">
                <a:moveTo>
                  <a:pt x="0" y="0"/>
                </a:moveTo>
                <a:lnTo>
                  <a:pt x="0" y="369717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836415" y="21336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91203" y="1197610"/>
            <a:ext cx="0" cy="1469390"/>
          </a:xfrm>
          <a:custGeom>
            <a:avLst/>
            <a:gdLst/>
            <a:ahLst/>
            <a:cxnLst/>
            <a:rect l="l" t="t" r="r" b="b"/>
            <a:pathLst>
              <a:path h="1469389">
                <a:moveTo>
                  <a:pt x="0" y="0"/>
                </a:moveTo>
                <a:lnTo>
                  <a:pt x="0" y="146938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91203" y="2775204"/>
            <a:ext cx="0" cy="3697604"/>
          </a:xfrm>
          <a:custGeom>
            <a:avLst/>
            <a:gdLst/>
            <a:ahLst/>
            <a:cxnLst/>
            <a:rect l="l" t="t" r="r" b="b"/>
            <a:pathLst>
              <a:path h="3697604">
                <a:moveTo>
                  <a:pt x="0" y="0"/>
                </a:moveTo>
                <a:lnTo>
                  <a:pt x="0" y="369717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745990" y="2775204"/>
            <a:ext cx="0" cy="3697604"/>
          </a:xfrm>
          <a:custGeom>
            <a:avLst/>
            <a:gdLst/>
            <a:ahLst/>
            <a:cxnLst/>
            <a:rect l="l" t="t" r="r" b="b"/>
            <a:pathLst>
              <a:path h="3697604">
                <a:moveTo>
                  <a:pt x="0" y="0"/>
                </a:moveTo>
                <a:lnTo>
                  <a:pt x="0" y="369717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745990" y="1197610"/>
            <a:ext cx="0" cy="1469390"/>
          </a:xfrm>
          <a:custGeom>
            <a:avLst/>
            <a:gdLst/>
            <a:ahLst/>
            <a:cxnLst/>
            <a:rect l="l" t="t" r="r" b="b"/>
            <a:pathLst>
              <a:path h="1469389">
                <a:moveTo>
                  <a:pt x="0" y="0"/>
                </a:moveTo>
                <a:lnTo>
                  <a:pt x="0" y="146938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00777" y="2775204"/>
            <a:ext cx="0" cy="3697604"/>
          </a:xfrm>
          <a:custGeom>
            <a:avLst/>
            <a:gdLst/>
            <a:ahLst/>
            <a:cxnLst/>
            <a:rect l="l" t="t" r="r" b="b"/>
            <a:pathLst>
              <a:path h="3697604">
                <a:moveTo>
                  <a:pt x="0" y="0"/>
                </a:moveTo>
                <a:lnTo>
                  <a:pt x="0" y="369717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655564" y="3994403"/>
            <a:ext cx="0" cy="2478405"/>
          </a:xfrm>
          <a:custGeom>
            <a:avLst/>
            <a:gdLst/>
            <a:ahLst/>
            <a:cxnLst/>
            <a:rect l="l" t="t" r="r" b="b"/>
            <a:pathLst>
              <a:path h="2478404">
                <a:moveTo>
                  <a:pt x="0" y="0"/>
                </a:moveTo>
                <a:lnTo>
                  <a:pt x="0" y="247797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655564" y="1197610"/>
            <a:ext cx="0" cy="2612390"/>
          </a:xfrm>
          <a:custGeom>
            <a:avLst/>
            <a:gdLst/>
            <a:ahLst/>
            <a:cxnLst/>
            <a:rect l="l" t="t" r="r" b="b"/>
            <a:pathLst>
              <a:path h="2612390">
                <a:moveTo>
                  <a:pt x="0" y="0"/>
                </a:moveTo>
                <a:lnTo>
                  <a:pt x="0" y="261239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110351" y="4407408"/>
            <a:ext cx="0" cy="2065020"/>
          </a:xfrm>
          <a:custGeom>
            <a:avLst/>
            <a:gdLst/>
            <a:ahLst/>
            <a:cxnLst/>
            <a:rect l="l" t="t" r="r" b="b"/>
            <a:pathLst>
              <a:path h="2065020">
                <a:moveTo>
                  <a:pt x="0" y="0"/>
                </a:moveTo>
                <a:lnTo>
                  <a:pt x="0" y="206496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110351" y="1197610"/>
            <a:ext cx="0" cy="3025775"/>
          </a:xfrm>
          <a:custGeom>
            <a:avLst/>
            <a:gdLst/>
            <a:ahLst/>
            <a:cxnLst/>
            <a:rect l="l" t="t" r="r" b="b"/>
            <a:pathLst>
              <a:path h="3025775">
                <a:moveTo>
                  <a:pt x="0" y="0"/>
                </a:moveTo>
                <a:lnTo>
                  <a:pt x="0" y="302539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565138" y="4800600"/>
            <a:ext cx="0" cy="1671955"/>
          </a:xfrm>
          <a:custGeom>
            <a:avLst/>
            <a:gdLst/>
            <a:ahLst/>
            <a:cxnLst/>
            <a:rect l="l" t="t" r="r" b="b"/>
            <a:pathLst>
              <a:path h="1671954">
                <a:moveTo>
                  <a:pt x="0" y="0"/>
                </a:moveTo>
                <a:lnTo>
                  <a:pt x="0" y="167177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565138" y="1197610"/>
            <a:ext cx="0" cy="3418840"/>
          </a:xfrm>
          <a:custGeom>
            <a:avLst/>
            <a:gdLst/>
            <a:ahLst/>
            <a:cxnLst/>
            <a:rect l="l" t="t" r="r" b="b"/>
            <a:pathLst>
              <a:path h="3418840">
                <a:moveTo>
                  <a:pt x="0" y="0"/>
                </a:moveTo>
                <a:lnTo>
                  <a:pt x="0" y="341858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019925" y="831850"/>
            <a:ext cx="0" cy="5640705"/>
          </a:xfrm>
          <a:custGeom>
            <a:avLst/>
            <a:gdLst/>
            <a:ahLst/>
            <a:cxnLst/>
            <a:rect l="l" t="t" r="r" b="b"/>
            <a:pathLst>
              <a:path h="5640705">
                <a:moveTo>
                  <a:pt x="0" y="0"/>
                </a:moveTo>
                <a:lnTo>
                  <a:pt x="0" y="564052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474839" y="5257800"/>
            <a:ext cx="0" cy="1214755"/>
          </a:xfrm>
          <a:custGeom>
            <a:avLst/>
            <a:gdLst/>
            <a:ahLst/>
            <a:cxnLst/>
            <a:rect l="l" t="t" r="r" b="b"/>
            <a:pathLst>
              <a:path h="1214754">
                <a:moveTo>
                  <a:pt x="0" y="0"/>
                </a:moveTo>
                <a:lnTo>
                  <a:pt x="0" y="121457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474839" y="1197610"/>
            <a:ext cx="0" cy="3876040"/>
          </a:xfrm>
          <a:custGeom>
            <a:avLst/>
            <a:gdLst/>
            <a:ahLst/>
            <a:cxnLst/>
            <a:rect l="l" t="t" r="r" b="b"/>
            <a:pathLst>
              <a:path h="3876040">
                <a:moveTo>
                  <a:pt x="0" y="0"/>
                </a:moveTo>
                <a:lnTo>
                  <a:pt x="0" y="387578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929626" y="1197610"/>
            <a:ext cx="0" cy="5274945"/>
          </a:xfrm>
          <a:custGeom>
            <a:avLst/>
            <a:gdLst/>
            <a:ahLst/>
            <a:cxnLst/>
            <a:rect l="l" t="t" r="r" b="b"/>
            <a:pathLst>
              <a:path h="5274945">
                <a:moveTo>
                  <a:pt x="0" y="0"/>
                </a:moveTo>
                <a:lnTo>
                  <a:pt x="0" y="527476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384413" y="1197610"/>
            <a:ext cx="0" cy="5274945"/>
          </a:xfrm>
          <a:custGeom>
            <a:avLst/>
            <a:gdLst/>
            <a:ahLst/>
            <a:cxnLst/>
            <a:rect l="l" t="t" r="r" b="b"/>
            <a:pathLst>
              <a:path h="5274945">
                <a:moveTo>
                  <a:pt x="0" y="0"/>
                </a:moveTo>
                <a:lnTo>
                  <a:pt x="0" y="527476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6200" y="1197610"/>
            <a:ext cx="0" cy="5274945"/>
          </a:xfrm>
          <a:custGeom>
            <a:avLst/>
            <a:gdLst/>
            <a:ahLst/>
            <a:cxnLst/>
            <a:rect l="l" t="t" r="r" b="b"/>
            <a:pathLst>
              <a:path h="5274945">
                <a:moveTo>
                  <a:pt x="0" y="0"/>
                </a:moveTo>
                <a:lnTo>
                  <a:pt x="0" y="527476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9850" y="831850"/>
            <a:ext cx="8775700" cy="5640705"/>
          </a:xfrm>
          <a:custGeom>
            <a:avLst/>
            <a:gdLst/>
            <a:ahLst/>
            <a:cxnLst/>
            <a:rect l="l" t="t" r="r" b="b"/>
            <a:pathLst>
              <a:path w="8775700" h="5640705">
                <a:moveTo>
                  <a:pt x="8769350" y="0"/>
                </a:moveTo>
                <a:lnTo>
                  <a:pt x="8769350" y="5640527"/>
                </a:lnTo>
              </a:path>
              <a:path w="8775700" h="5640705">
                <a:moveTo>
                  <a:pt x="0" y="5634177"/>
                </a:moveTo>
                <a:lnTo>
                  <a:pt x="8775700" y="563417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0" y="675131"/>
            <a:ext cx="9144000" cy="76200"/>
          </a:xfrm>
          <a:custGeom>
            <a:avLst/>
            <a:gdLst/>
            <a:ahLst/>
            <a:cxnLst/>
            <a:rect l="l" t="t" r="r" b="b"/>
            <a:pathLst>
              <a:path w="9144000" h="76200">
                <a:moveTo>
                  <a:pt x="9144000" y="0"/>
                </a:moveTo>
                <a:lnTo>
                  <a:pt x="0" y="0"/>
                </a:lnTo>
                <a:lnTo>
                  <a:pt x="0" y="76200"/>
                </a:lnTo>
                <a:lnTo>
                  <a:pt x="9144000" y="762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xfrm>
            <a:off x="535940" y="98247"/>
            <a:ext cx="597916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90" dirty="0"/>
              <a:t>POST </a:t>
            </a:r>
            <a:r>
              <a:rPr spc="-305" dirty="0"/>
              <a:t>CLOSE </a:t>
            </a:r>
            <a:r>
              <a:rPr spc="-254" dirty="0"/>
              <a:t>INTEGRATION</a:t>
            </a:r>
            <a:r>
              <a:rPr lang="en-US" spc="-254" dirty="0"/>
              <a:t> </a:t>
            </a:r>
            <a:r>
              <a:rPr lang="en-US" spc="-275" dirty="0"/>
              <a:t>TIMELINE</a:t>
            </a:r>
            <a:endParaRPr spc="-275" dirty="0"/>
          </a:p>
        </p:txBody>
      </p:sp>
      <p:sp>
        <p:nvSpPr>
          <p:cNvPr id="28" name="object 28"/>
          <p:cNvSpPr/>
          <p:nvPr/>
        </p:nvSpPr>
        <p:spPr>
          <a:xfrm>
            <a:off x="610362" y="838961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87375"/>
                </a:moveTo>
                <a:lnTo>
                  <a:pt x="87312" y="87375"/>
                </a:lnTo>
                <a:lnTo>
                  <a:pt x="114300" y="0"/>
                </a:lnTo>
                <a:lnTo>
                  <a:pt x="141287" y="87375"/>
                </a:lnTo>
                <a:lnTo>
                  <a:pt x="228600" y="87375"/>
                </a:lnTo>
                <a:lnTo>
                  <a:pt x="157962" y="141224"/>
                </a:lnTo>
                <a:lnTo>
                  <a:pt x="184937" y="228600"/>
                </a:lnTo>
                <a:lnTo>
                  <a:pt x="114300" y="174625"/>
                </a:lnTo>
                <a:lnTo>
                  <a:pt x="43662" y="228600"/>
                </a:lnTo>
                <a:lnTo>
                  <a:pt x="70637" y="141224"/>
                </a:lnTo>
                <a:lnTo>
                  <a:pt x="0" y="87375"/>
                </a:lnTo>
                <a:close/>
              </a:path>
            </a:pathLst>
          </a:custGeom>
          <a:ln w="25908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8001000" y="222504"/>
            <a:ext cx="914400" cy="18161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0" rIns="0" bIns="0" rtlCol="0">
            <a:spAutoFit/>
          </a:bodyPr>
          <a:lstStyle/>
          <a:p>
            <a:pPr marL="156845">
              <a:lnSpc>
                <a:spcPts val="1360"/>
              </a:lnSpc>
            </a:pPr>
            <a:r>
              <a:rPr sz="1200" spc="-5" dirty="0">
                <a:solidFill>
                  <a:srgbClr val="FFFFFF"/>
                </a:solidFill>
                <a:latin typeface="Carlito"/>
                <a:cs typeface="Carlito"/>
              </a:rPr>
              <a:t>Complete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001000" y="466344"/>
            <a:ext cx="914400" cy="166712"/>
          </a:xfrm>
          <a:prstGeom prst="rect">
            <a:avLst/>
          </a:prstGeom>
          <a:solidFill>
            <a:srgbClr val="69A222"/>
          </a:solidFill>
        </p:spPr>
        <p:txBody>
          <a:bodyPr vert="horz" wrap="square" lIns="0" tIns="0" rIns="0" bIns="0" rtlCol="0">
            <a:spAutoFit/>
          </a:bodyPr>
          <a:lstStyle/>
          <a:p>
            <a:pPr marL="117475">
              <a:lnSpc>
                <a:spcPts val="1345"/>
              </a:lnSpc>
            </a:pPr>
            <a:r>
              <a:rPr sz="1200" dirty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r>
              <a:rPr lang="en-US" sz="120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rlito"/>
                <a:cs typeface="Carlito"/>
              </a:rPr>
              <a:t>Progress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102608" y="1283208"/>
            <a:ext cx="178307" cy="1783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810000" y="1949195"/>
            <a:ext cx="457200" cy="184785"/>
          </a:xfrm>
          <a:custGeom>
            <a:avLst/>
            <a:gdLst/>
            <a:ahLst/>
            <a:cxnLst/>
            <a:rect l="l" t="t" r="r" b="b"/>
            <a:pathLst>
              <a:path w="457200" h="184785">
                <a:moveTo>
                  <a:pt x="457200" y="0"/>
                </a:moveTo>
                <a:lnTo>
                  <a:pt x="0" y="0"/>
                </a:lnTo>
                <a:lnTo>
                  <a:pt x="0" y="184403"/>
                </a:lnTo>
                <a:lnTo>
                  <a:pt x="457200" y="184403"/>
                </a:lnTo>
                <a:lnTo>
                  <a:pt x="457200" y="0"/>
                </a:lnTo>
                <a:close/>
              </a:path>
            </a:pathLst>
          </a:custGeom>
          <a:solidFill>
            <a:srgbClr val="69A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971800" y="2667000"/>
            <a:ext cx="2667000" cy="108585"/>
          </a:xfrm>
          <a:custGeom>
            <a:avLst/>
            <a:gdLst/>
            <a:ahLst/>
            <a:cxnLst/>
            <a:rect l="l" t="t" r="r" b="b"/>
            <a:pathLst>
              <a:path w="2667000" h="108585">
                <a:moveTo>
                  <a:pt x="2667000" y="0"/>
                </a:moveTo>
                <a:lnTo>
                  <a:pt x="0" y="0"/>
                </a:lnTo>
                <a:lnTo>
                  <a:pt x="0" y="108203"/>
                </a:lnTo>
                <a:lnTo>
                  <a:pt x="2667000" y="108203"/>
                </a:lnTo>
                <a:lnTo>
                  <a:pt x="2667000" y="0"/>
                </a:lnTo>
                <a:close/>
              </a:path>
            </a:pathLst>
          </a:custGeom>
          <a:solidFill>
            <a:srgbClr val="69A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638800" y="3810000"/>
            <a:ext cx="457200" cy="184785"/>
          </a:xfrm>
          <a:custGeom>
            <a:avLst/>
            <a:gdLst/>
            <a:ahLst/>
            <a:cxnLst/>
            <a:rect l="l" t="t" r="r" b="b"/>
            <a:pathLst>
              <a:path w="457200" h="184785">
                <a:moveTo>
                  <a:pt x="457200" y="0"/>
                </a:moveTo>
                <a:lnTo>
                  <a:pt x="0" y="0"/>
                </a:lnTo>
                <a:lnTo>
                  <a:pt x="0" y="184404"/>
                </a:lnTo>
                <a:lnTo>
                  <a:pt x="457200" y="184404"/>
                </a:lnTo>
                <a:lnTo>
                  <a:pt x="457200" y="0"/>
                </a:lnTo>
                <a:close/>
              </a:path>
            </a:pathLst>
          </a:custGeom>
          <a:solidFill>
            <a:srgbClr val="69A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553200" y="4616196"/>
            <a:ext cx="457200" cy="184785"/>
          </a:xfrm>
          <a:custGeom>
            <a:avLst/>
            <a:gdLst/>
            <a:ahLst/>
            <a:cxnLst/>
            <a:rect l="l" t="t" r="r" b="b"/>
            <a:pathLst>
              <a:path w="457200" h="184785">
                <a:moveTo>
                  <a:pt x="457200" y="0"/>
                </a:moveTo>
                <a:lnTo>
                  <a:pt x="0" y="0"/>
                </a:lnTo>
                <a:lnTo>
                  <a:pt x="0" y="184403"/>
                </a:lnTo>
                <a:lnTo>
                  <a:pt x="457200" y="184403"/>
                </a:lnTo>
                <a:lnTo>
                  <a:pt x="457200" y="0"/>
                </a:lnTo>
                <a:close/>
              </a:path>
            </a:pathLst>
          </a:custGeom>
          <a:solidFill>
            <a:srgbClr val="69A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096000" y="4223003"/>
            <a:ext cx="457200" cy="184785"/>
          </a:xfrm>
          <a:custGeom>
            <a:avLst/>
            <a:gdLst/>
            <a:ahLst/>
            <a:cxnLst/>
            <a:rect l="l" t="t" r="r" b="b"/>
            <a:pathLst>
              <a:path w="457200" h="184785">
                <a:moveTo>
                  <a:pt x="457200" y="0"/>
                </a:moveTo>
                <a:lnTo>
                  <a:pt x="0" y="0"/>
                </a:lnTo>
                <a:lnTo>
                  <a:pt x="0" y="184404"/>
                </a:lnTo>
                <a:lnTo>
                  <a:pt x="457200" y="184404"/>
                </a:lnTo>
                <a:lnTo>
                  <a:pt x="457200" y="0"/>
                </a:lnTo>
                <a:close/>
              </a:path>
            </a:pathLst>
          </a:custGeom>
          <a:solidFill>
            <a:srgbClr val="69A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429000" y="1676400"/>
            <a:ext cx="393700" cy="184785"/>
          </a:xfrm>
          <a:custGeom>
            <a:avLst/>
            <a:gdLst/>
            <a:ahLst/>
            <a:cxnLst/>
            <a:rect l="l" t="t" r="r" b="b"/>
            <a:pathLst>
              <a:path w="393700" h="184785">
                <a:moveTo>
                  <a:pt x="393191" y="0"/>
                </a:moveTo>
                <a:lnTo>
                  <a:pt x="0" y="0"/>
                </a:lnTo>
                <a:lnTo>
                  <a:pt x="0" y="184403"/>
                </a:lnTo>
                <a:lnTo>
                  <a:pt x="393191" y="184403"/>
                </a:lnTo>
                <a:lnTo>
                  <a:pt x="393191" y="0"/>
                </a:lnTo>
                <a:close/>
              </a:path>
            </a:pathLst>
          </a:custGeom>
          <a:solidFill>
            <a:srgbClr val="69A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467600" y="5073396"/>
            <a:ext cx="457200" cy="184785"/>
          </a:xfrm>
          <a:custGeom>
            <a:avLst/>
            <a:gdLst/>
            <a:ahLst/>
            <a:cxnLst/>
            <a:rect l="l" t="t" r="r" b="b"/>
            <a:pathLst>
              <a:path w="457200" h="184785">
                <a:moveTo>
                  <a:pt x="457200" y="0"/>
                </a:moveTo>
                <a:lnTo>
                  <a:pt x="0" y="0"/>
                </a:lnTo>
                <a:lnTo>
                  <a:pt x="0" y="184403"/>
                </a:lnTo>
                <a:lnTo>
                  <a:pt x="457200" y="184403"/>
                </a:lnTo>
                <a:lnTo>
                  <a:pt x="457200" y="0"/>
                </a:lnTo>
                <a:close/>
              </a:path>
            </a:pathLst>
          </a:custGeom>
          <a:solidFill>
            <a:srgbClr val="69A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305300" y="2286000"/>
            <a:ext cx="419100" cy="184785"/>
          </a:xfrm>
          <a:custGeom>
            <a:avLst/>
            <a:gdLst/>
            <a:ahLst/>
            <a:cxnLst/>
            <a:rect l="l" t="t" r="r" b="b"/>
            <a:pathLst>
              <a:path w="419100" h="184785">
                <a:moveTo>
                  <a:pt x="419100" y="0"/>
                </a:moveTo>
                <a:lnTo>
                  <a:pt x="0" y="0"/>
                </a:lnTo>
                <a:lnTo>
                  <a:pt x="0" y="184403"/>
                </a:lnTo>
                <a:lnTo>
                  <a:pt x="419100" y="184403"/>
                </a:lnTo>
                <a:lnTo>
                  <a:pt x="419100" y="0"/>
                </a:lnTo>
                <a:close/>
              </a:path>
            </a:pathLst>
          </a:custGeom>
          <a:solidFill>
            <a:srgbClr val="69A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800600" y="3124200"/>
            <a:ext cx="381000" cy="184785"/>
          </a:xfrm>
          <a:custGeom>
            <a:avLst/>
            <a:gdLst/>
            <a:ahLst/>
            <a:cxnLst/>
            <a:rect l="l" t="t" r="r" b="b"/>
            <a:pathLst>
              <a:path w="381000" h="184785">
                <a:moveTo>
                  <a:pt x="381000" y="0"/>
                </a:moveTo>
                <a:lnTo>
                  <a:pt x="0" y="0"/>
                </a:lnTo>
                <a:lnTo>
                  <a:pt x="0" y="184403"/>
                </a:lnTo>
                <a:lnTo>
                  <a:pt x="381000" y="184403"/>
                </a:lnTo>
                <a:lnTo>
                  <a:pt x="381000" y="0"/>
                </a:lnTo>
                <a:close/>
              </a:path>
            </a:pathLst>
          </a:custGeom>
          <a:solidFill>
            <a:srgbClr val="69A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800600" y="3396996"/>
            <a:ext cx="381000" cy="184785"/>
          </a:xfrm>
          <a:custGeom>
            <a:avLst/>
            <a:gdLst/>
            <a:ahLst/>
            <a:cxnLst/>
            <a:rect l="l" t="t" r="r" b="b"/>
            <a:pathLst>
              <a:path w="381000" h="184785">
                <a:moveTo>
                  <a:pt x="381000" y="0"/>
                </a:moveTo>
                <a:lnTo>
                  <a:pt x="0" y="0"/>
                </a:lnTo>
                <a:lnTo>
                  <a:pt x="0" y="184403"/>
                </a:lnTo>
                <a:lnTo>
                  <a:pt x="381000" y="184403"/>
                </a:lnTo>
                <a:lnTo>
                  <a:pt x="381000" y="0"/>
                </a:lnTo>
                <a:close/>
              </a:path>
            </a:pathLst>
          </a:custGeom>
          <a:solidFill>
            <a:srgbClr val="69A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800600" y="2863595"/>
            <a:ext cx="381000" cy="184785"/>
          </a:xfrm>
          <a:custGeom>
            <a:avLst/>
            <a:gdLst/>
            <a:ahLst/>
            <a:cxnLst/>
            <a:rect l="l" t="t" r="r" b="b"/>
            <a:pathLst>
              <a:path w="381000" h="184785">
                <a:moveTo>
                  <a:pt x="381000" y="0"/>
                </a:moveTo>
                <a:lnTo>
                  <a:pt x="0" y="0"/>
                </a:lnTo>
                <a:lnTo>
                  <a:pt x="0" y="184403"/>
                </a:lnTo>
                <a:lnTo>
                  <a:pt x="381000" y="184403"/>
                </a:lnTo>
                <a:lnTo>
                  <a:pt x="381000" y="0"/>
                </a:lnTo>
                <a:close/>
              </a:path>
            </a:pathLst>
          </a:custGeom>
          <a:solidFill>
            <a:srgbClr val="69A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3" name="object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317365"/>
              </p:ext>
            </p:extLst>
          </p:nvPr>
        </p:nvGraphicFramePr>
        <p:xfrm>
          <a:off x="76200" y="709423"/>
          <a:ext cx="8856343" cy="45775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50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7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7180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529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529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529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529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529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5529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490727">
                <a:tc>
                  <a:txBody>
                    <a:bodyPr/>
                    <a:lstStyle/>
                    <a:p>
                      <a:pPr marL="853440" algn="l">
                        <a:lnSpc>
                          <a:spcPct val="200000"/>
                        </a:lnSpc>
                        <a:spcBef>
                          <a:spcPts val="290"/>
                        </a:spcBef>
                      </a:pPr>
                      <a:r>
                        <a:rPr sz="1200" spc="-25" dirty="0">
                          <a:latin typeface="Carlito"/>
                          <a:cs typeface="Carlito"/>
                        </a:rPr>
                        <a:t>Target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Close</a:t>
                      </a:r>
                      <a:r>
                        <a:rPr lang="en-US" sz="1200" spc="-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Date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83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10287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10287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65430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March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10287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9781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April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0287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Key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Areas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&amp;</a:t>
                      </a:r>
                      <a:r>
                        <a:rPr sz="1100" b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Deliverables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3683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13398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8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15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22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29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778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670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14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5049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21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5049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28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511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511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511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25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03505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7518">
                <a:tc>
                  <a:txBody>
                    <a:bodyPr/>
                    <a:lstStyle/>
                    <a:p>
                      <a:pPr marL="164465" indent="-118110">
                        <a:lnSpc>
                          <a:spcPts val="1290"/>
                        </a:lnSpc>
                        <a:buFont typeface="Arial"/>
                        <a:buChar char="•"/>
                        <a:tabLst>
                          <a:tab pos="165100" algn="l"/>
                        </a:tabLst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L2 Integration Plan</a:t>
                      </a:r>
                      <a:r>
                        <a:rPr lang="en-US" sz="11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Briefings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Arial"/>
                        <a:buChar char="•"/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64465" indent="-11811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165100" algn="l"/>
                        </a:tabLst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Close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February</a:t>
                      </a:r>
                      <a:r>
                        <a:rPr lang="en-US" sz="11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15</a:t>
                      </a:r>
                      <a:r>
                        <a:rPr sz="1050" b="1" baseline="27777" dirty="0">
                          <a:latin typeface="Arial"/>
                          <a:cs typeface="Arial"/>
                        </a:rPr>
                        <a:t>th</a:t>
                      </a:r>
                      <a:endParaRPr sz="1050" baseline="27777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Arial"/>
                        <a:buChar char="•"/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64465" indent="-11811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165100" algn="l"/>
                        </a:tabLst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Welcome Week</a:t>
                      </a:r>
                      <a:r>
                        <a:rPr lang="en-US" sz="11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Activities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Arial"/>
                        <a:buChar char="•"/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64465" indent="-11811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165100" algn="l"/>
                        </a:tabLst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Org</a:t>
                      </a:r>
                      <a:r>
                        <a:rPr lang="en-US" sz="11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Announcements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164465" indent="-118110">
                        <a:lnSpc>
                          <a:spcPct val="100000"/>
                        </a:lnSpc>
                        <a:spcBef>
                          <a:spcPts val="660"/>
                        </a:spcBef>
                        <a:buFont typeface="Arial"/>
                        <a:buChar char="•"/>
                        <a:tabLst>
                          <a:tab pos="165100" algn="l"/>
                        </a:tabLst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Employee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Forum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164465" indent="-118110">
                        <a:lnSpc>
                          <a:spcPct val="100000"/>
                        </a:lnSpc>
                        <a:spcBef>
                          <a:spcPts val="665"/>
                        </a:spcBef>
                        <a:buFont typeface="Arial"/>
                        <a:buChar char="•"/>
                        <a:tabLst>
                          <a:tab pos="165100" algn="l"/>
                        </a:tabLst>
                      </a:pPr>
                      <a:r>
                        <a:rPr lang="en-US" sz="1100" b="1" spc="-5" dirty="0">
                          <a:latin typeface="Arial"/>
                          <a:cs typeface="Arial"/>
                        </a:rPr>
                        <a:t>Annual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Operating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Budget</a:t>
                      </a:r>
                      <a:r>
                        <a:rPr lang="en-US" sz="11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Review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164465" marR="922019" indent="-117475">
                        <a:lnSpc>
                          <a:spcPct val="100000"/>
                        </a:lnSpc>
                        <a:spcBef>
                          <a:spcPts val="660"/>
                        </a:spcBef>
                        <a:buFont typeface="Arial"/>
                        <a:buChar char="•"/>
                        <a:tabLst>
                          <a:tab pos="165100" algn="l"/>
                        </a:tabLst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Synergy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Tracking</a:t>
                      </a:r>
                      <a:r>
                        <a:rPr lang="en-US" sz="11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Process  Recommendation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164465" marR="851535" indent="-117475">
                        <a:lnSpc>
                          <a:spcPct val="100000"/>
                        </a:lnSpc>
                        <a:spcBef>
                          <a:spcPts val="660"/>
                        </a:spcBef>
                        <a:buFont typeface="Arial"/>
                        <a:buChar char="•"/>
                        <a:tabLst>
                          <a:tab pos="165100" algn="l"/>
                        </a:tabLst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Synergy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Gap Closure</a:t>
                      </a:r>
                      <a:r>
                        <a:rPr lang="en-US" sz="11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Initial  Recommendations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164465" marR="601980" indent="-117475">
                        <a:lnSpc>
                          <a:spcPct val="100000"/>
                        </a:lnSpc>
                        <a:spcBef>
                          <a:spcPts val="660"/>
                        </a:spcBef>
                        <a:buFont typeface="Arial"/>
                        <a:buChar char="•"/>
                        <a:tabLst>
                          <a:tab pos="165100" algn="l"/>
                        </a:tabLst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Synergy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Gap</a:t>
                      </a:r>
                      <a:r>
                        <a:rPr lang="en-US" sz="11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Recommendation  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Approval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164465" marR="681990" indent="-117475">
                        <a:lnSpc>
                          <a:spcPct val="100000"/>
                        </a:lnSpc>
                        <a:spcBef>
                          <a:spcPts val="660"/>
                        </a:spcBef>
                        <a:buFont typeface="Arial"/>
                        <a:buChar char="•"/>
                        <a:tabLst>
                          <a:tab pos="165100" algn="l"/>
                        </a:tabLst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Integration Plan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Post Close 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Optimization Priorities &amp;</a:t>
                      </a:r>
                      <a:r>
                        <a:rPr sz="1100" b="1" spc="-17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Recs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164465" indent="-118110">
                        <a:lnSpc>
                          <a:spcPts val="1235"/>
                        </a:lnSpc>
                        <a:spcBef>
                          <a:spcPts val="660"/>
                        </a:spcBef>
                        <a:buFont typeface="Arial"/>
                        <a:buChar char="•"/>
                        <a:tabLst>
                          <a:tab pos="165100" algn="l"/>
                        </a:tabLst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Synergy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Status Reporting</a:t>
                      </a:r>
                      <a:r>
                        <a:rPr lang="en-US" sz="11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Begins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03505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800" b="1" i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2/29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•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" name="object 4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55" dirty="0"/>
              <a:t>2</a:t>
            </a:fld>
            <a:endParaRPr spc="55" dirty="0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081FC4CE-42F2-4BC9-97D7-798195B677E9}"/>
              </a:ext>
            </a:extLst>
          </p:cNvPr>
          <p:cNvGrpSpPr>
            <a:grpSpLocks noSelect="1" noMove="1" noResize="1"/>
          </p:cNvGrpSpPr>
          <p:nvPr>
            <p:custDataLst>
              <p:tags r:id="rId1"/>
            </p:custDataLst>
          </p:nvPr>
        </p:nvGrpSpPr>
        <p:grpSpPr>
          <a:xfrm>
            <a:off x="0" y="6668306"/>
            <a:ext cx="3276600" cy="215444"/>
            <a:chOff x="0" y="6668306"/>
            <a:chExt cx="3276600" cy="215444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C32768C-15C5-4BD0-B1DF-0D22FBE9808A}"/>
                </a:ext>
              </a:extLst>
            </p:cNvPr>
            <p:cNvSpPr txBox="1"/>
            <p:nvPr/>
          </p:nvSpPr>
          <p:spPr>
            <a:xfrm>
              <a:off x="0" y="6668306"/>
              <a:ext cx="3276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800" spc="50" dirty="0"/>
                <a:t>©</a:t>
              </a:r>
              <a:r>
                <a:rPr lang="sv-SE" sz="800" spc="-40" dirty="0"/>
                <a:t> </a:t>
              </a:r>
              <a:r>
                <a:rPr lang="sv-SE" sz="800" spc="-45" dirty="0"/>
                <a:t>PRITCHETT,</a:t>
              </a:r>
              <a:r>
                <a:rPr lang="sv-SE" sz="800" spc="-35" dirty="0"/>
                <a:t>, </a:t>
              </a:r>
              <a:r>
                <a:rPr lang="sv-SE" sz="800" spc="-10" dirty="0"/>
                <a:t>LP      M</a:t>
              </a:r>
              <a:r>
                <a:rPr lang="sv-SE" sz="800" spc="-30" dirty="0"/>
                <a:t>ergerIntegration.com          </a:t>
              </a:r>
              <a:r>
                <a:rPr lang="sv-SE" sz="800" spc="25" dirty="0"/>
                <a:t>800-992-5922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64A2B4B5-940F-4C67-88D1-F0292D2C2414}"/>
                </a:ext>
              </a:extLst>
            </p:cNvPr>
            <p:cNvSpPr/>
            <p:nvPr/>
          </p:nvSpPr>
          <p:spPr>
            <a:xfrm>
              <a:off x="0" y="6668306"/>
              <a:ext cx="2667000" cy="189694"/>
            </a:xfrm>
            <a:prstGeom prst="rect">
              <a:avLst/>
            </a:prstGeom>
            <a:solidFill>
              <a:schemeClr val="accent1">
                <a:alpha val="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9CE29008-1753-4B91-9C0D-B1C7155EC8F2}"/>
              </a:ext>
            </a:extLst>
          </p:cNvPr>
          <p:cNvSpPr txBox="1"/>
          <p:nvPr/>
        </p:nvSpPr>
        <p:spPr>
          <a:xfrm>
            <a:off x="3134614" y="767285"/>
            <a:ext cx="18079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February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5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5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</TotalTime>
  <Words>216</Words>
  <Application>Microsoft Office PowerPoint</Application>
  <PresentationFormat>On-screen Show (4:3)</PresentationFormat>
  <Paragraphs>144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Carlito</vt:lpstr>
      <vt:lpstr>Times New Roman</vt:lpstr>
      <vt:lpstr>Trebuchet MS</vt:lpstr>
      <vt:lpstr>Office Theme</vt:lpstr>
      <vt:lpstr>POST-MERGER INTEGRATION TIMELINE</vt:lpstr>
      <vt:lpstr>POST CLOSE INTEGRATION 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McCallum, Xan</dc:creator>
  <cp:lastModifiedBy>JOE ABERGER</cp:lastModifiedBy>
  <cp:revision>10</cp:revision>
  <dcterms:created xsi:type="dcterms:W3CDTF">2021-10-18T20:31:27Z</dcterms:created>
  <dcterms:modified xsi:type="dcterms:W3CDTF">2025-06-16T20:16:18Z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2018-02-22T00:00:00Z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2021-10-18T00:00:00Z</vt:filetime>
  </property>
</Properties>
</file>