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0"/>
  </p:normalViewPr>
  <p:slideViewPr>
    <p:cSldViewPr>
      <p:cViewPr varScale="1">
        <p:scale>
          <a:sx n="108" d="100"/>
          <a:sy n="108" d="100"/>
        </p:scale>
        <p:origin x="16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464CD0-295F-4317-8B1B-E1EBA28CB84B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E53E5B9-F945-42AD-922F-E06AB95FE3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8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22DEC-F942-43F6-BD78-43806517292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050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7D2C-33CA-4DF2-9FC8-29C2F5E890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69075"/>
            <a:ext cx="2895600" cy="365125"/>
          </a:xfrm>
        </p:spPr>
        <p:txBody>
          <a:bodyPr/>
          <a:lstStyle>
            <a:lvl1pPr>
              <a:defRPr sz="1000" i="1"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ECD6F-8B0A-4B96-8BC8-91AEB03A529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3DB7-B37F-4F03-9093-B2FDCF8D5CA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943C-4ED1-47D5-A12E-98F9BF4769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A8EF-6E16-4C69-85B8-C76B0AF893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30BC6-F423-49E6-8DD2-F63037A3CD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A808A-A92B-4E3F-8F9B-CF4642DE2BF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2A4-8E6D-472F-9F81-1BFBCE88D80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36E7-900E-4F94-AAF6-569B72A013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35D9-181F-456E-A486-C44F2B5FB4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3846-9AC8-4308-9DB8-2202F6A288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2 Line Headin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52400"/>
            <a:ext cx="8988552" cy="8043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0" algn="l">
              <a:lnSpc>
                <a:spcPct val="85000"/>
              </a:lnSpc>
              <a:defRPr sz="2500" b="1" cap="none" baseline="0">
                <a:solidFill>
                  <a:srgbClr val="016A3A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2-LINE TITLE w/logo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85800"/>
            <a:ext cx="9144000" cy="762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4" descr="green bu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551214" y="152400"/>
            <a:ext cx="440386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C8BB8-52E0-4D26-A570-7B40E13EB581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4D01-E73D-46E5-A81C-0A4B8FB9348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4F379-9C47-4888-94DE-21C136BE72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6/16/2025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Privileged &amp;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DDD85-DA10-4051-BC1C-D1947CF0EA5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Isosceles Triangle 41"/>
          <p:cNvSpPr/>
          <p:nvPr/>
        </p:nvSpPr>
        <p:spPr>
          <a:xfrm flipV="1">
            <a:off x="5105400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Isosceles Triangle 44"/>
          <p:cNvSpPr/>
          <p:nvPr/>
        </p:nvSpPr>
        <p:spPr>
          <a:xfrm flipV="1">
            <a:off x="8153400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Isosceles Triangle 39"/>
          <p:cNvSpPr/>
          <p:nvPr/>
        </p:nvSpPr>
        <p:spPr>
          <a:xfrm flipV="1">
            <a:off x="2041488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Isosceles Triangle 38"/>
          <p:cNvSpPr/>
          <p:nvPr/>
        </p:nvSpPr>
        <p:spPr>
          <a:xfrm flipV="1">
            <a:off x="457200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Isosceles Triangle 40"/>
          <p:cNvSpPr/>
          <p:nvPr/>
        </p:nvSpPr>
        <p:spPr>
          <a:xfrm flipV="1">
            <a:off x="3581400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Isosceles Triangle 42"/>
          <p:cNvSpPr/>
          <p:nvPr/>
        </p:nvSpPr>
        <p:spPr>
          <a:xfrm flipV="1">
            <a:off x="6553200" y="1443616"/>
            <a:ext cx="530352" cy="381000"/>
          </a:xfrm>
          <a:prstGeom prst="triangl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0" y="762000"/>
            <a:ext cx="9144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-363398" y="189726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1963"/>
            <a:r>
              <a:rPr lang="en-U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Franklin Gothic Demi" pitchFamily="34" charset="0"/>
              </a:rPr>
              <a:t>M&amp;A Day 1 Communications Plan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564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Welcome Experience </a:t>
            </a:r>
            <a:b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for Acquired Co.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88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</a:t>
            </a:r>
            <a:b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Leadership Presence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612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</a:t>
            </a:r>
            <a:b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Communication to Acquirer Employees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36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</a:t>
            </a:r>
            <a:b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Website 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Plan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660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</a:t>
            </a:r>
            <a:b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Stakeholder Outreach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0192" y="990600"/>
            <a:ext cx="1447800" cy="609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Day One Expectation </a:t>
            </a:r>
          </a:p>
          <a:p>
            <a:pPr algn="ctr"/>
            <a:r>
              <a:rPr lang="en-US" sz="1100" dirty="0">
                <a:solidFill>
                  <a:schemeClr val="bg1"/>
                </a:solidFill>
                <a:latin typeface="Franklin Gothic Demi" pitchFamily="34" charset="0"/>
              </a:rPr>
              <a:t>Setting</a:t>
            </a:r>
          </a:p>
        </p:txBody>
      </p:sp>
      <p:sp>
        <p:nvSpPr>
          <p:cNvPr id="37" name="Rectangle 1"/>
          <p:cNvSpPr>
            <a:spLocks noChangeArrowheads="1"/>
          </p:cNvSpPr>
          <p:nvPr/>
        </p:nvSpPr>
        <p:spPr bwMode="auto">
          <a:xfrm>
            <a:off x="0" y="1910864"/>
            <a:ext cx="1524000" cy="417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2713" indent="-112713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ea typeface="Calibri" pitchFamily="34" charset="0"/>
                <a:cs typeface="Times New Roman" pitchFamily="18" charset="0"/>
              </a:rPr>
              <a:t>Communicate ahead of time what people can expect to “work” on Day One and what will come later</a:t>
            </a:r>
          </a:p>
          <a:p>
            <a:pPr marL="112713" indent="-112713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Coordinate closely with other teams to accurately  capture Day One objectives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Email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Intranet Access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Policies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Articulate what will “not” change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Pay &amp; Benefits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Process for paying vendors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Process for submitting expenses</a:t>
            </a:r>
          </a:p>
          <a:p>
            <a:pPr marL="112713" indent="-112713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This forms the basis of how people will measure our Day One success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1"/>
          <p:cNvSpPr>
            <a:spLocks noChangeArrowheads="1"/>
          </p:cNvSpPr>
          <p:nvPr/>
        </p:nvSpPr>
        <p:spPr bwMode="auto">
          <a:xfrm>
            <a:off x="1539912" y="1910864"/>
            <a:ext cx="1524000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2713" indent="-112713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Welcome Packets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Message from CEO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Company Vision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Safety Overview</a:t>
            </a: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 (light touch)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Basic FAQs 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New Company Infographic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Acquirer Swag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Checklist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What to expect in coming weeks</a:t>
            </a:r>
          </a:p>
          <a:p>
            <a:pPr marL="403225" lvl="2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Email structure</a:t>
            </a:r>
          </a:p>
          <a:p>
            <a:pPr marL="403225" lvl="2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IT Access</a:t>
            </a:r>
          </a:p>
          <a:p>
            <a:pPr marL="403225" lvl="2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Stationery order</a:t>
            </a:r>
          </a:p>
          <a:p>
            <a:pPr marL="403225" lvl="2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FAQ process</a:t>
            </a:r>
          </a:p>
          <a:p>
            <a:pPr marL="403225" lvl="2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Pay &amp; Benefits reminder</a:t>
            </a:r>
          </a:p>
          <a:p>
            <a:pPr marL="0" lvl="1" fontAlgn="base">
              <a:spcAft>
                <a:spcPct val="0"/>
              </a:spcAft>
            </a:pPr>
            <a:b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</a:b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Site Essentials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Temporary Signage </a:t>
            </a:r>
          </a:p>
          <a:p>
            <a:pPr marL="282575" lvl="1" indent="-171450" fontAlgn="base">
              <a:spcBef>
                <a:spcPts val="3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How to order signs, decals, vision posters</a:t>
            </a:r>
          </a:p>
          <a:p>
            <a:pPr marL="231775" lvl="1" indent="-12065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1000" dirty="0">
              <a:solidFill>
                <a:prstClr val="black"/>
              </a:solidFill>
              <a:latin typeface="Franklin Gothic Book" pitchFamily="34" charset="0"/>
              <a:cs typeface="Arial" pitchFamily="34" charset="0"/>
            </a:endParaRPr>
          </a:p>
          <a:p>
            <a:pPr marL="341313" lvl="1" indent="-109538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1000" dirty="0">
              <a:solidFill>
                <a:prstClr val="black"/>
              </a:solidFill>
              <a:latin typeface="Franklin Gothic Book" pitchFamily="34" charset="0"/>
              <a:cs typeface="Arial" pitchFamily="34" charset="0"/>
            </a:endParaRPr>
          </a:p>
          <a:p>
            <a:pPr marL="341313" lvl="1" indent="-109538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1100" dirty="0">
              <a:solidFill>
                <a:prstClr val="black"/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46" name="Rectangle 1"/>
          <p:cNvSpPr>
            <a:spLocks noChangeArrowheads="1"/>
          </p:cNvSpPr>
          <p:nvPr/>
        </p:nvSpPr>
        <p:spPr bwMode="auto">
          <a:xfrm>
            <a:off x="3048000" y="1910864"/>
            <a:ext cx="14478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1125" indent="-11112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President &amp; CEO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CEO will begin one-week road trip &amp; close tour with video webcast employee forum from corporate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SC Leaders</a:t>
            </a:r>
          </a:p>
          <a:p>
            <a:pPr marL="111125" lvl="1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CEO will be at headquarters</a:t>
            </a:r>
          </a:p>
          <a:p>
            <a:pPr marL="111125" lvl="1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VPs hold conference calls with their teams</a:t>
            </a:r>
          </a:p>
          <a:p>
            <a:pPr marL="111125" lvl="1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Functional leads hold conference calls with their teams</a:t>
            </a:r>
          </a:p>
          <a:p>
            <a:pPr marL="111125" lvl="1" indent="-11112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Other Leaders</a:t>
            </a:r>
          </a:p>
          <a:p>
            <a:pPr marL="111125" lvl="1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Arial" pitchFamily="34" charset="0"/>
              </a:rPr>
              <a:t>SC to communicate that site leaders should take time to acknowledge Day One with their local teams</a:t>
            </a:r>
            <a:endParaRPr lang="en-US" sz="1000" dirty="0">
              <a:solidFill>
                <a:prstClr val="black"/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4572000" y="1910864"/>
            <a:ext cx="16002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1125" indent="-11112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Newsletter on Day One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Message from CEO (also send on email)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Updated infographic about the combined company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FAQ Hub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Explore Acquirer story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Link to news release</a:t>
            </a:r>
          </a:p>
          <a:p>
            <a:pPr marL="231775" indent="-231775" fontAlgn="base">
              <a:spcBef>
                <a:spcPts val="600"/>
              </a:spcBef>
              <a:spcAft>
                <a:spcPct val="0"/>
              </a:spcAft>
            </a:pPr>
            <a:endParaRPr lang="en-US" sz="1000" b="1" dirty="0">
              <a:solidFill>
                <a:prstClr val="black"/>
              </a:solidFill>
              <a:latin typeface="Franklin Gothic Book" pitchFamily="34" charset="0"/>
              <a:cs typeface="Times New Roman" pitchFamily="18" charset="0"/>
            </a:endParaRPr>
          </a:p>
          <a:p>
            <a:pPr marL="231775" indent="-23177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Newsletter in Week One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CEO blogs from the road trip 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CEO employee forum video (after road trip ends)</a:t>
            </a:r>
          </a:p>
          <a:p>
            <a:pPr marL="231775" indent="-12065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en-US" sz="1000" dirty="0">
              <a:solidFill>
                <a:prstClr val="black"/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6111912" y="1910864"/>
            <a:ext cx="160020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1125" indent="-11112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Target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Splash page that replaces home page with announcement that we are now Newco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Links to critical business pages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Access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Contacts</a:t>
            </a:r>
          </a:p>
          <a:p>
            <a:pPr marL="282575" lvl="1" indent="-1714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TBD</a:t>
            </a:r>
          </a:p>
          <a:p>
            <a:pPr marL="231775" indent="-231775" fontAlgn="base">
              <a:spcBef>
                <a:spcPts val="600"/>
              </a:spcBef>
              <a:spcAft>
                <a:spcPct val="0"/>
              </a:spcAft>
            </a:pPr>
            <a:r>
              <a:rPr lang="en-US" sz="1000" b="1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Acquirer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Welcome pop-up page for visitors coming from target.com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Update spotlight with Day One news &amp; link </a:t>
            </a:r>
            <a:b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</a:b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to news release</a:t>
            </a:r>
          </a:p>
          <a:p>
            <a:pPr marL="171450" indent="-17145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Incorporate critical information in investor secti</a:t>
            </a:r>
            <a:r>
              <a:rPr lang="en-US" sz="11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on</a:t>
            </a: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7696200" y="1910864"/>
            <a:ext cx="1447800" cy="210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Elected officials (Federal, State, City)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Philanthropic relationships (from Target)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Customers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Contractors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Suppliers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Franklin Gothic Book" pitchFamily="34" charset="0"/>
                <a:cs typeface="Times New Roman" pitchFamily="18" charset="0"/>
              </a:rPr>
              <a:t>Media Relations Plan</a:t>
            </a:r>
          </a:p>
          <a:p>
            <a:pPr marL="111125" indent="-111125" fontAlgn="base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Franklin Gothic Book" pitchFamily="34" charset="0"/>
              <a:cs typeface="Times New Roman" pitchFamily="18" charset="0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1524000" y="1676400"/>
            <a:ext cx="0" cy="4953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048000" y="1676400"/>
            <a:ext cx="0" cy="4953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572000" y="1676400"/>
            <a:ext cx="0" cy="4953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096000" y="1676400"/>
            <a:ext cx="0" cy="4953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20000" y="1676400"/>
            <a:ext cx="0" cy="4953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>
            <a:spLocks noGrp="1" noSelect="1" noRot="1" noMove="1" noResize="1" noEditPoints="1" noAdjustHandles="1" noChangeArrowheads="1" noChangeShapeType="1" noTextEdit="1"/>
          </p:cNvSpPr>
          <p:nvPr>
            <p:custDataLst>
              <p:tags r:id="rId1"/>
            </p:custDataLst>
          </p:nvPr>
        </p:nvSpPr>
        <p:spPr>
          <a:xfrm>
            <a:off x="7391400" y="6604084"/>
            <a:ext cx="19992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       MergerIntegration.com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FBF66E-0F0C-4F8D-B781-F1C46303D0E3}"/>
              </a:ext>
            </a:extLst>
          </p:cNvPr>
          <p:cNvSpPr>
            <a:spLocks noMove="1" noResize="1" noTextEdit="1"/>
          </p:cNvSpPr>
          <p:nvPr>
            <p:custDataLst>
              <p:tags r:id="rId2"/>
            </p:custDataLst>
          </p:nvPr>
        </p:nvSpPr>
        <p:spPr>
          <a:xfrm>
            <a:off x="-11973" y="6432908"/>
            <a:ext cx="176457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© PRITCHETT, LP</a:t>
            </a:r>
          </a:p>
          <a:p>
            <a:r>
              <a:rPr lang="en-US" sz="1050" dirty="0"/>
              <a:t> 800-992-5922</a:t>
            </a: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FB6C19B3-D19A-0F6B-AC62-E6FBB3D126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4282" y="228600"/>
            <a:ext cx="2809718" cy="504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4592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3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352</Words>
  <Application>Microsoft Office PowerPoint</Application>
  <PresentationFormat>On-screen Show (4:3)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Franklin Gothic Book</vt:lpstr>
      <vt:lpstr>Franklin Gothic Demi</vt:lpstr>
      <vt:lpstr>Wingdings</vt:lpstr>
      <vt:lpstr>Office Theme</vt:lpstr>
      <vt:lpstr>1_Office Theme</vt:lpstr>
      <vt:lpstr>PowerPoint Presentation</vt:lpstr>
    </vt:vector>
  </TitlesOfParts>
  <Company>Weyerhaeuser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JOE ABERGER</cp:lastModifiedBy>
  <cp:revision>28</cp:revision>
  <cp:lastPrinted>2016-08-30T19:17:27Z</cp:lastPrinted>
  <dcterms:created xsi:type="dcterms:W3CDTF">2015-12-15T03:08:34Z</dcterms:created>
  <dcterms:modified xsi:type="dcterms:W3CDTF">2025-06-16T20:15:18Z</dcterms:modified>
</cp:coreProperties>
</file>