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"/>
  </p:notesMasterIdLst>
  <p:sldIdLst>
    <p:sldId id="257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A3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60"/>
  </p:normalViewPr>
  <p:slideViewPr>
    <p:cSldViewPr>
      <p:cViewPr varScale="1">
        <p:scale>
          <a:sx n="108" d="100"/>
          <a:sy n="108" d="100"/>
        </p:scale>
        <p:origin x="162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7464CD0-295F-4317-8B1B-E1EBA28CB84B}" type="datetimeFigureOut">
              <a:rPr lang="en-US" smtClean="0"/>
              <a:t>6/16/2025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E53E5B9-F945-42AD-922F-E06AB95FE3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082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922DEC-F942-43F6-BD78-438065172927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050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C8BB8-52E0-4D26-A570-7B40E13EB581}" type="datetimeFigureOut">
              <a:rPr lang="en-US" smtClean="0"/>
              <a:t>6/16/2025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74D01-E73D-46E5-A81C-0A4B8FB9348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C8BB8-52E0-4D26-A570-7B40E13EB581}" type="datetimeFigureOut">
              <a:rPr lang="en-US" smtClean="0"/>
              <a:t>6/16/2025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74D01-E73D-46E5-A81C-0A4B8FB9348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C8BB8-52E0-4D26-A570-7B40E13EB581}" type="datetimeFigureOut">
              <a:rPr lang="en-US" smtClean="0"/>
              <a:t>6/16/2025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74D01-E73D-46E5-A81C-0A4B8FB9348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E7D2C-33CA-4DF2-9FC8-29C2F5E890B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6/16/2025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69075"/>
            <a:ext cx="2895600" cy="365125"/>
          </a:xfrm>
        </p:spPr>
        <p:txBody>
          <a:bodyPr/>
          <a:lstStyle>
            <a:lvl1pPr>
              <a:defRPr sz="1000" i="1"/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Privileged &amp; 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DDD85-DA10-4051-BC1C-D1947CF0EA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ECD6F-8B0A-4B96-8BC8-91AEB03A529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6/16/2025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Privileged &amp; 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DDD85-DA10-4051-BC1C-D1947CF0EA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D3DB7-B37F-4F03-9093-B2FDCF8D5CA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6/16/2025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Privileged &amp; 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DDD85-DA10-4051-BC1C-D1947CF0EA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5943C-4ED1-47D5-A12E-98F9BF47697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6/16/2025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Privileged &amp; Confidential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DDD85-DA10-4051-BC1C-D1947CF0EA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0A8EF-6E16-4C69-85B8-C76B0AF893A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6/16/2025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Privileged &amp; Confidential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DDD85-DA10-4051-BC1C-D1947CF0EA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30BC6-F423-49E6-8DD2-F63037A3CD4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6/16/2025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Privileged &amp; Confidential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DDD85-DA10-4051-BC1C-D1947CF0EA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A808A-A92B-4E3F-8F9B-CF4642DE2BF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6/16/2025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Privileged &amp; Confidential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DDD85-DA10-4051-BC1C-D1947CF0EA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FE2A4-8E6D-472F-9F81-1BFBCE88D80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6/16/2025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Privileged &amp; Confidential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DDD85-DA10-4051-BC1C-D1947CF0EA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C8BB8-52E0-4D26-A570-7B40E13EB581}" type="datetimeFigureOut">
              <a:rPr lang="en-US" smtClean="0"/>
              <a:t>6/16/2025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74D01-E73D-46E5-A81C-0A4B8FB9348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136E7-900E-4F94-AAF6-569B72A0135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6/16/2025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Privileged &amp; Confidential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DDD85-DA10-4051-BC1C-D1947CF0EA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635D9-181F-456E-A486-C44F2B5FB4F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6/16/2025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Privileged &amp; 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DDD85-DA10-4051-BC1C-D1947CF0EA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53846-9AC8-4308-9DB8-2202F6A2888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6/16/2025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Privileged &amp; 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DDD85-DA10-4051-BC1C-D1947CF0EA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(2 Line Heading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52400"/>
            <a:ext cx="8988552" cy="80435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0" algn="l">
              <a:lnSpc>
                <a:spcPct val="85000"/>
              </a:lnSpc>
              <a:defRPr sz="2500" b="1" cap="none" baseline="0">
                <a:solidFill>
                  <a:srgbClr val="016A3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2-LINE TITLE w/logo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685800"/>
            <a:ext cx="9144000" cy="762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5" name="Picture 4" descr="green bu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551214" y="152400"/>
            <a:ext cx="440386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93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C8BB8-52E0-4D26-A570-7B40E13EB581}" type="datetimeFigureOut">
              <a:rPr lang="en-US" smtClean="0"/>
              <a:t>6/16/2025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74D01-E73D-46E5-A81C-0A4B8FB9348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C8BB8-52E0-4D26-A570-7B40E13EB581}" type="datetimeFigureOut">
              <a:rPr lang="en-US" smtClean="0"/>
              <a:t>6/16/2025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74D01-E73D-46E5-A81C-0A4B8FB9348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C8BB8-52E0-4D26-A570-7B40E13EB581}" type="datetimeFigureOut">
              <a:rPr lang="en-US" smtClean="0"/>
              <a:t>6/16/2025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74D01-E73D-46E5-A81C-0A4B8FB9348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C8BB8-52E0-4D26-A570-7B40E13EB581}" type="datetimeFigureOut">
              <a:rPr lang="en-US" smtClean="0"/>
              <a:t>6/16/2025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74D01-E73D-46E5-A81C-0A4B8FB9348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C8BB8-52E0-4D26-A570-7B40E13EB581}" type="datetimeFigureOut">
              <a:rPr lang="en-US" smtClean="0"/>
              <a:t>6/16/2025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74D01-E73D-46E5-A81C-0A4B8FB9348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C8BB8-52E0-4D26-A570-7B40E13EB581}" type="datetimeFigureOut">
              <a:rPr lang="en-US" smtClean="0"/>
              <a:t>6/16/2025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74D01-E73D-46E5-A81C-0A4B8FB9348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C8BB8-52E0-4D26-A570-7B40E13EB581}" type="datetimeFigureOut">
              <a:rPr lang="en-US" smtClean="0"/>
              <a:t>6/16/2025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74D01-E73D-46E5-A81C-0A4B8FB9348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C8BB8-52E0-4D26-A570-7B40E13EB581}" type="datetimeFigureOut">
              <a:rPr lang="en-US" smtClean="0"/>
              <a:t>6/16/2025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74D01-E73D-46E5-A81C-0A4B8FB93483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4F379-9C47-4888-94DE-21C136BE72F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6/16/2025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Privileged &amp; 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DDD85-DA10-4051-BC1C-D1947CF0EA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Isosceles Triangle 41"/>
          <p:cNvSpPr/>
          <p:nvPr/>
        </p:nvSpPr>
        <p:spPr>
          <a:xfrm flipV="1">
            <a:off x="5105400" y="1443616"/>
            <a:ext cx="530352" cy="381000"/>
          </a:xfrm>
          <a:prstGeom prst="triangl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Isosceles Triangle 44"/>
          <p:cNvSpPr/>
          <p:nvPr/>
        </p:nvSpPr>
        <p:spPr>
          <a:xfrm flipV="1">
            <a:off x="8153400" y="1443616"/>
            <a:ext cx="530352" cy="381000"/>
          </a:xfrm>
          <a:prstGeom prst="triangl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Isosceles Triangle 39"/>
          <p:cNvSpPr/>
          <p:nvPr/>
        </p:nvSpPr>
        <p:spPr>
          <a:xfrm flipV="1">
            <a:off x="2041488" y="1443616"/>
            <a:ext cx="530352" cy="381000"/>
          </a:xfrm>
          <a:prstGeom prst="triangl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Isosceles Triangle 38"/>
          <p:cNvSpPr/>
          <p:nvPr/>
        </p:nvSpPr>
        <p:spPr>
          <a:xfrm flipV="1">
            <a:off x="457200" y="1443616"/>
            <a:ext cx="530352" cy="381000"/>
          </a:xfrm>
          <a:prstGeom prst="triangl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Isosceles Triangle 40"/>
          <p:cNvSpPr/>
          <p:nvPr/>
        </p:nvSpPr>
        <p:spPr>
          <a:xfrm flipV="1">
            <a:off x="3581400" y="1443616"/>
            <a:ext cx="530352" cy="381000"/>
          </a:xfrm>
          <a:prstGeom prst="triangl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Isosceles Triangle 42"/>
          <p:cNvSpPr/>
          <p:nvPr/>
        </p:nvSpPr>
        <p:spPr>
          <a:xfrm flipV="1">
            <a:off x="6553200" y="1443616"/>
            <a:ext cx="530352" cy="381000"/>
          </a:xfrm>
          <a:prstGeom prst="triangl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0" y="762000"/>
            <a:ext cx="9144000" cy="76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-363398" y="189726"/>
            <a:ext cx="601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1963"/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Franklin Gothic Demi" pitchFamily="34" charset="0"/>
              </a:rPr>
              <a:t>M&amp;A Day 1 Communications Plan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564192" y="990600"/>
            <a:ext cx="1447800" cy="609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bg1"/>
                </a:solidFill>
                <a:latin typeface="Franklin Gothic Demi" pitchFamily="34" charset="0"/>
              </a:rPr>
              <a:t>Day One Welcome Experience </a:t>
            </a:r>
            <a:br>
              <a:rPr lang="en-US" sz="1100" dirty="0">
                <a:solidFill>
                  <a:schemeClr val="bg1"/>
                </a:solidFill>
                <a:latin typeface="Franklin Gothic Demi" pitchFamily="34" charset="0"/>
              </a:rPr>
            </a:br>
            <a:r>
              <a:rPr lang="en-US" sz="1100" dirty="0">
                <a:solidFill>
                  <a:schemeClr val="bg1"/>
                </a:solidFill>
                <a:latin typeface="Franklin Gothic Demi" pitchFamily="34" charset="0"/>
              </a:rPr>
              <a:t>for Acquired Co.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088192" y="990600"/>
            <a:ext cx="1447800" cy="609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bg1"/>
                </a:solidFill>
                <a:latin typeface="Franklin Gothic Demi" pitchFamily="34" charset="0"/>
              </a:rPr>
              <a:t>Day One </a:t>
            </a:r>
            <a:br>
              <a:rPr lang="en-US" sz="1100" dirty="0">
                <a:solidFill>
                  <a:schemeClr val="bg1"/>
                </a:solidFill>
                <a:latin typeface="Franklin Gothic Demi" pitchFamily="34" charset="0"/>
              </a:rPr>
            </a:br>
            <a:r>
              <a:rPr lang="en-US" sz="1100" dirty="0">
                <a:solidFill>
                  <a:schemeClr val="bg1"/>
                </a:solidFill>
                <a:latin typeface="Franklin Gothic Demi" pitchFamily="34" charset="0"/>
              </a:rPr>
              <a:t>Leadership Presence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612192" y="990600"/>
            <a:ext cx="1447800" cy="609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bg1"/>
                </a:solidFill>
                <a:latin typeface="Franklin Gothic Demi" pitchFamily="34" charset="0"/>
              </a:rPr>
              <a:t>Day One </a:t>
            </a:r>
            <a:br>
              <a:rPr lang="en-US" sz="1100" dirty="0">
                <a:solidFill>
                  <a:schemeClr val="bg1"/>
                </a:solidFill>
                <a:latin typeface="Franklin Gothic Demi" pitchFamily="34" charset="0"/>
              </a:rPr>
            </a:br>
            <a:r>
              <a:rPr lang="en-US" sz="1100" dirty="0">
                <a:solidFill>
                  <a:schemeClr val="bg1"/>
                </a:solidFill>
                <a:latin typeface="Franklin Gothic Demi" pitchFamily="34" charset="0"/>
              </a:rPr>
              <a:t>Communication to Acquirer Employees</a:t>
            </a:r>
          </a:p>
        </p:txBody>
      </p:sp>
      <p:sp>
        <p:nvSpPr>
          <p:cNvPr id="34" name="Rectangle 33"/>
          <p:cNvSpPr/>
          <p:nvPr/>
        </p:nvSpPr>
        <p:spPr>
          <a:xfrm>
            <a:off x="6136192" y="990600"/>
            <a:ext cx="1447800" cy="609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bg1"/>
                </a:solidFill>
                <a:latin typeface="Franklin Gothic Demi" pitchFamily="34" charset="0"/>
              </a:rPr>
              <a:t>Day One </a:t>
            </a:r>
            <a:br>
              <a:rPr lang="en-US" sz="1100" dirty="0">
                <a:solidFill>
                  <a:schemeClr val="bg1"/>
                </a:solidFill>
                <a:latin typeface="Franklin Gothic Demi" pitchFamily="34" charset="0"/>
              </a:rPr>
            </a:br>
            <a:r>
              <a:rPr lang="en-US" sz="1100" dirty="0">
                <a:solidFill>
                  <a:schemeClr val="bg1"/>
                </a:solidFill>
                <a:latin typeface="Franklin Gothic Demi" pitchFamily="34" charset="0"/>
              </a:rPr>
              <a:t>Website </a:t>
            </a:r>
          </a:p>
          <a:p>
            <a:pPr algn="ctr"/>
            <a:r>
              <a:rPr lang="en-US" sz="1100" dirty="0">
                <a:solidFill>
                  <a:schemeClr val="bg1"/>
                </a:solidFill>
                <a:latin typeface="Franklin Gothic Demi" pitchFamily="34" charset="0"/>
              </a:rPr>
              <a:t>Plan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660192" y="990600"/>
            <a:ext cx="1447800" cy="609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bg1"/>
                </a:solidFill>
                <a:latin typeface="Franklin Gothic Demi" pitchFamily="34" charset="0"/>
              </a:rPr>
              <a:t>Day One </a:t>
            </a:r>
            <a:br>
              <a:rPr lang="en-US" sz="1100" dirty="0">
                <a:solidFill>
                  <a:schemeClr val="bg1"/>
                </a:solidFill>
                <a:latin typeface="Franklin Gothic Demi" pitchFamily="34" charset="0"/>
              </a:rPr>
            </a:br>
            <a:r>
              <a:rPr lang="en-US" sz="1100" dirty="0">
                <a:solidFill>
                  <a:schemeClr val="bg1"/>
                </a:solidFill>
                <a:latin typeface="Franklin Gothic Demi" pitchFamily="34" charset="0"/>
              </a:rPr>
              <a:t>Stakeholder Outreach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0192" y="990600"/>
            <a:ext cx="1447800" cy="609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bg1"/>
                </a:solidFill>
                <a:latin typeface="Franklin Gothic Demi" pitchFamily="34" charset="0"/>
              </a:rPr>
              <a:t>Day One Expectation </a:t>
            </a:r>
          </a:p>
          <a:p>
            <a:pPr algn="ctr"/>
            <a:r>
              <a:rPr lang="en-US" sz="1100" dirty="0">
                <a:solidFill>
                  <a:schemeClr val="bg1"/>
                </a:solidFill>
                <a:latin typeface="Franklin Gothic Demi" pitchFamily="34" charset="0"/>
              </a:rPr>
              <a:t>Setting</a:t>
            </a:r>
          </a:p>
        </p:txBody>
      </p:sp>
      <p:sp>
        <p:nvSpPr>
          <p:cNvPr id="37" name="Rectangle 1"/>
          <p:cNvSpPr>
            <a:spLocks noChangeArrowheads="1"/>
          </p:cNvSpPr>
          <p:nvPr/>
        </p:nvSpPr>
        <p:spPr bwMode="auto">
          <a:xfrm>
            <a:off x="0" y="1910864"/>
            <a:ext cx="1524000" cy="4170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112713" indent="-112713" fontAlgn="base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000" dirty="0">
                <a:solidFill>
                  <a:prstClr val="black"/>
                </a:solidFill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Communicate ahead of time what people can expect to “work” on Day One and what will come later</a:t>
            </a:r>
          </a:p>
          <a:p>
            <a:pPr marL="112713" indent="-112713" fontAlgn="base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000" dirty="0">
                <a:solidFill>
                  <a:prstClr val="black"/>
                </a:solidFill>
                <a:latin typeface="Franklin Gothic Book" pitchFamily="34" charset="0"/>
                <a:cs typeface="Times New Roman" pitchFamily="18" charset="0"/>
              </a:rPr>
              <a:t>Coordinate closely with other teams to accurately  capture Day One objectives</a:t>
            </a:r>
          </a:p>
          <a:p>
            <a:pPr marL="282575" lvl="1" indent="-171450" fontAlgn="base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prstClr val="black"/>
                </a:solidFill>
                <a:latin typeface="Franklin Gothic Book" pitchFamily="34" charset="0"/>
                <a:cs typeface="Times New Roman" pitchFamily="18" charset="0"/>
              </a:rPr>
              <a:t>Email</a:t>
            </a:r>
          </a:p>
          <a:p>
            <a:pPr marL="282575" lvl="1" indent="-171450" fontAlgn="base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prstClr val="black"/>
                </a:solidFill>
                <a:latin typeface="Franklin Gothic Book" pitchFamily="34" charset="0"/>
                <a:cs typeface="Times New Roman" pitchFamily="18" charset="0"/>
              </a:rPr>
              <a:t>Intranet Access</a:t>
            </a:r>
          </a:p>
          <a:p>
            <a:pPr marL="282575" lvl="1" indent="-171450" fontAlgn="base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prstClr val="black"/>
                </a:solidFill>
                <a:latin typeface="Franklin Gothic Book" pitchFamily="34" charset="0"/>
                <a:cs typeface="Times New Roman" pitchFamily="18" charset="0"/>
              </a:rPr>
              <a:t>Policies</a:t>
            </a:r>
          </a:p>
          <a:p>
            <a:pPr marL="171450" indent="-171450" fontAlgn="base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prstClr val="black"/>
                </a:solidFill>
                <a:latin typeface="Franklin Gothic Book" pitchFamily="34" charset="0"/>
                <a:cs typeface="Times New Roman" pitchFamily="18" charset="0"/>
              </a:rPr>
              <a:t>Articulate what will “not” change</a:t>
            </a:r>
          </a:p>
          <a:p>
            <a:pPr marL="282575" lvl="1" indent="-171450" fontAlgn="base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prstClr val="black"/>
                </a:solidFill>
                <a:latin typeface="Franklin Gothic Book" pitchFamily="34" charset="0"/>
                <a:cs typeface="Times New Roman" pitchFamily="18" charset="0"/>
              </a:rPr>
              <a:t>Pay &amp; Benefits</a:t>
            </a:r>
          </a:p>
          <a:p>
            <a:pPr marL="282575" lvl="1" indent="-171450" fontAlgn="base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prstClr val="black"/>
                </a:solidFill>
                <a:latin typeface="Franklin Gothic Book" pitchFamily="34" charset="0"/>
                <a:cs typeface="Times New Roman" pitchFamily="18" charset="0"/>
              </a:rPr>
              <a:t>Process for paying vendors</a:t>
            </a:r>
          </a:p>
          <a:p>
            <a:pPr marL="282575" lvl="1" indent="-171450" fontAlgn="base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prstClr val="black"/>
                </a:solidFill>
                <a:latin typeface="Franklin Gothic Book" pitchFamily="34" charset="0"/>
                <a:cs typeface="Times New Roman" pitchFamily="18" charset="0"/>
              </a:rPr>
              <a:t>Process for submitting expenses</a:t>
            </a:r>
          </a:p>
          <a:p>
            <a:pPr marL="112713" indent="-112713" fontAlgn="base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000" dirty="0">
                <a:solidFill>
                  <a:prstClr val="black"/>
                </a:solidFill>
                <a:latin typeface="Franklin Gothic Book" pitchFamily="34" charset="0"/>
                <a:cs typeface="Times New Roman" pitchFamily="18" charset="0"/>
              </a:rPr>
              <a:t>This forms the basis of how people will measure our Day One success</a:t>
            </a:r>
            <a:endParaRPr lang="en-US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ectangle 1"/>
          <p:cNvSpPr>
            <a:spLocks noChangeArrowheads="1"/>
          </p:cNvSpPr>
          <p:nvPr/>
        </p:nvSpPr>
        <p:spPr bwMode="auto">
          <a:xfrm>
            <a:off x="1539912" y="1910864"/>
            <a:ext cx="1524000" cy="4878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112713" indent="-112713" fontAlgn="base">
              <a:spcBef>
                <a:spcPts val="600"/>
              </a:spcBef>
              <a:spcAft>
                <a:spcPct val="0"/>
              </a:spcAft>
            </a:pPr>
            <a:r>
              <a:rPr lang="en-US" sz="1000" b="1" dirty="0">
                <a:solidFill>
                  <a:prstClr val="black"/>
                </a:solidFill>
                <a:latin typeface="Franklin Gothic Book" pitchFamily="34" charset="0"/>
                <a:cs typeface="Times New Roman" pitchFamily="18" charset="0"/>
              </a:rPr>
              <a:t>Welcome Packets</a:t>
            </a:r>
          </a:p>
          <a:p>
            <a:pPr marL="282575" lvl="1" indent="-17145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prstClr val="black"/>
                </a:solidFill>
                <a:latin typeface="Franklin Gothic Book" pitchFamily="34" charset="0"/>
                <a:cs typeface="Arial" pitchFamily="34" charset="0"/>
              </a:rPr>
              <a:t>Message from CEO</a:t>
            </a:r>
          </a:p>
          <a:p>
            <a:pPr marL="282575" lvl="1" indent="-17145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prstClr val="black"/>
                </a:solidFill>
                <a:latin typeface="Franklin Gothic Book" pitchFamily="34" charset="0"/>
                <a:cs typeface="Arial" pitchFamily="34" charset="0"/>
              </a:rPr>
              <a:t>Company Vision</a:t>
            </a:r>
          </a:p>
          <a:p>
            <a:pPr marL="282575" lvl="1" indent="-17145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prstClr val="black"/>
                </a:solidFill>
                <a:latin typeface="Franklin Gothic Book" pitchFamily="34" charset="0"/>
                <a:cs typeface="Times New Roman" pitchFamily="18" charset="0"/>
              </a:rPr>
              <a:t>Safety Overview</a:t>
            </a:r>
            <a:r>
              <a:rPr lang="en-US" sz="1000" dirty="0">
                <a:solidFill>
                  <a:prstClr val="black"/>
                </a:solidFill>
                <a:latin typeface="Franklin Gothic Book" pitchFamily="34" charset="0"/>
                <a:cs typeface="Arial" pitchFamily="34" charset="0"/>
              </a:rPr>
              <a:t> (light touch)</a:t>
            </a:r>
          </a:p>
          <a:p>
            <a:pPr marL="282575" lvl="1" indent="-17145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prstClr val="black"/>
                </a:solidFill>
                <a:latin typeface="Franklin Gothic Book" pitchFamily="34" charset="0"/>
                <a:cs typeface="Arial" pitchFamily="34" charset="0"/>
              </a:rPr>
              <a:t>Basic FAQs </a:t>
            </a:r>
          </a:p>
          <a:p>
            <a:pPr marL="282575" lvl="1" indent="-17145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prstClr val="black"/>
                </a:solidFill>
                <a:latin typeface="Franklin Gothic Book" pitchFamily="34" charset="0"/>
                <a:cs typeface="Arial" pitchFamily="34" charset="0"/>
              </a:rPr>
              <a:t>New Company Infographic</a:t>
            </a:r>
          </a:p>
          <a:p>
            <a:pPr marL="282575" lvl="1" indent="-17145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prstClr val="black"/>
                </a:solidFill>
                <a:latin typeface="Franklin Gothic Book" pitchFamily="34" charset="0"/>
                <a:cs typeface="Arial" pitchFamily="34" charset="0"/>
              </a:rPr>
              <a:t>Acquirer Swag</a:t>
            </a:r>
          </a:p>
          <a:p>
            <a:pPr marL="282575" lvl="1" indent="-17145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prstClr val="black"/>
                </a:solidFill>
                <a:latin typeface="Franklin Gothic Book" pitchFamily="34" charset="0"/>
                <a:cs typeface="Arial" pitchFamily="34" charset="0"/>
              </a:rPr>
              <a:t>Checklist</a:t>
            </a:r>
          </a:p>
          <a:p>
            <a:pPr marL="282575" lvl="1" indent="-17145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prstClr val="black"/>
                </a:solidFill>
                <a:latin typeface="Franklin Gothic Book" pitchFamily="34" charset="0"/>
                <a:cs typeface="Arial" pitchFamily="34" charset="0"/>
              </a:rPr>
              <a:t>What to expect in coming weeks</a:t>
            </a:r>
          </a:p>
          <a:p>
            <a:pPr marL="403225" lvl="2" indent="-171450" fontAlgn="base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prstClr val="black"/>
                </a:solidFill>
                <a:latin typeface="Franklin Gothic Book" pitchFamily="34" charset="0"/>
                <a:cs typeface="Arial" pitchFamily="34" charset="0"/>
              </a:rPr>
              <a:t>Email structure</a:t>
            </a:r>
          </a:p>
          <a:p>
            <a:pPr marL="403225" lvl="2" indent="-171450" fontAlgn="base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prstClr val="black"/>
                </a:solidFill>
                <a:latin typeface="Franklin Gothic Book" pitchFamily="34" charset="0"/>
                <a:cs typeface="Arial" pitchFamily="34" charset="0"/>
              </a:rPr>
              <a:t>IT Access</a:t>
            </a:r>
          </a:p>
          <a:p>
            <a:pPr marL="403225" lvl="2" indent="-171450" fontAlgn="base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prstClr val="black"/>
                </a:solidFill>
                <a:latin typeface="Franklin Gothic Book" pitchFamily="34" charset="0"/>
                <a:cs typeface="Arial" pitchFamily="34" charset="0"/>
              </a:rPr>
              <a:t>Stationery order</a:t>
            </a:r>
          </a:p>
          <a:p>
            <a:pPr marL="403225" lvl="2" indent="-171450" fontAlgn="base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prstClr val="black"/>
                </a:solidFill>
                <a:latin typeface="Franklin Gothic Book" pitchFamily="34" charset="0"/>
                <a:cs typeface="Arial" pitchFamily="34" charset="0"/>
              </a:rPr>
              <a:t>FAQ process</a:t>
            </a:r>
          </a:p>
          <a:p>
            <a:pPr marL="403225" lvl="2" indent="-171450" fontAlgn="base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prstClr val="black"/>
                </a:solidFill>
                <a:latin typeface="Franklin Gothic Book" pitchFamily="34" charset="0"/>
                <a:cs typeface="Arial" pitchFamily="34" charset="0"/>
              </a:rPr>
              <a:t>Pay &amp; Benefits reminder</a:t>
            </a:r>
          </a:p>
          <a:p>
            <a:pPr marL="0" lvl="1" fontAlgn="base">
              <a:spcAft>
                <a:spcPct val="0"/>
              </a:spcAft>
            </a:pPr>
            <a:br>
              <a:rPr lang="en-US" sz="1000" dirty="0">
                <a:solidFill>
                  <a:prstClr val="black"/>
                </a:solidFill>
                <a:latin typeface="Franklin Gothic Book" pitchFamily="34" charset="0"/>
                <a:cs typeface="Arial" pitchFamily="34" charset="0"/>
              </a:rPr>
            </a:br>
            <a:r>
              <a:rPr lang="en-US" sz="1000" b="1" dirty="0">
                <a:solidFill>
                  <a:prstClr val="black"/>
                </a:solidFill>
                <a:latin typeface="Franklin Gothic Book" pitchFamily="34" charset="0"/>
                <a:cs typeface="Arial" pitchFamily="34" charset="0"/>
              </a:rPr>
              <a:t>Site Essentials</a:t>
            </a:r>
          </a:p>
          <a:p>
            <a:pPr marL="282575" lvl="1" indent="-17145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prstClr val="black"/>
                </a:solidFill>
                <a:latin typeface="Franklin Gothic Book" pitchFamily="34" charset="0"/>
                <a:cs typeface="Arial" pitchFamily="34" charset="0"/>
              </a:rPr>
              <a:t>Temporary Signage </a:t>
            </a:r>
          </a:p>
          <a:p>
            <a:pPr marL="282575" lvl="1" indent="-17145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prstClr val="black"/>
                </a:solidFill>
                <a:latin typeface="Franklin Gothic Book" pitchFamily="34" charset="0"/>
                <a:cs typeface="Arial" pitchFamily="34" charset="0"/>
              </a:rPr>
              <a:t>How to order signs, decals, vision posters</a:t>
            </a:r>
          </a:p>
          <a:p>
            <a:pPr marL="231775" lvl="1" indent="-120650" fontAlgn="base">
              <a:spcBef>
                <a:spcPts val="600"/>
              </a:spcBef>
              <a:spcAft>
                <a:spcPct val="0"/>
              </a:spcAft>
              <a:buFont typeface="Wingdings" pitchFamily="2" charset="2"/>
              <a:buChar char="ü"/>
            </a:pPr>
            <a:endParaRPr lang="en-US" sz="1000" dirty="0">
              <a:solidFill>
                <a:prstClr val="black"/>
              </a:solidFill>
              <a:latin typeface="Franklin Gothic Book" pitchFamily="34" charset="0"/>
              <a:cs typeface="Arial" pitchFamily="34" charset="0"/>
            </a:endParaRPr>
          </a:p>
          <a:p>
            <a:pPr marL="341313" lvl="1" indent="-109538" fontAlgn="base">
              <a:spcBef>
                <a:spcPts val="600"/>
              </a:spcBef>
              <a:spcAft>
                <a:spcPct val="0"/>
              </a:spcAft>
              <a:buFont typeface="Wingdings" pitchFamily="2" charset="2"/>
              <a:buChar char="ü"/>
            </a:pPr>
            <a:endParaRPr lang="en-US" sz="1000" dirty="0">
              <a:solidFill>
                <a:prstClr val="black"/>
              </a:solidFill>
              <a:latin typeface="Franklin Gothic Book" pitchFamily="34" charset="0"/>
              <a:cs typeface="Arial" pitchFamily="34" charset="0"/>
            </a:endParaRPr>
          </a:p>
          <a:p>
            <a:pPr marL="341313" lvl="1" indent="-109538" fontAlgn="base">
              <a:spcBef>
                <a:spcPts val="600"/>
              </a:spcBef>
              <a:spcAft>
                <a:spcPct val="0"/>
              </a:spcAft>
              <a:buFont typeface="Wingdings" pitchFamily="2" charset="2"/>
              <a:buChar char="ü"/>
            </a:pPr>
            <a:endParaRPr lang="en-US" sz="1100" dirty="0">
              <a:solidFill>
                <a:prstClr val="black"/>
              </a:solidFill>
              <a:latin typeface="Franklin Gothic Book" pitchFamily="34" charset="0"/>
              <a:cs typeface="Times New Roman" pitchFamily="18" charset="0"/>
            </a:endParaRPr>
          </a:p>
        </p:txBody>
      </p:sp>
      <p:sp>
        <p:nvSpPr>
          <p:cNvPr id="46" name="Rectangle 1"/>
          <p:cNvSpPr>
            <a:spLocks noChangeArrowheads="1"/>
          </p:cNvSpPr>
          <p:nvPr/>
        </p:nvSpPr>
        <p:spPr bwMode="auto">
          <a:xfrm>
            <a:off x="3048000" y="1910864"/>
            <a:ext cx="1447800" cy="3862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111125" indent="-111125" fontAlgn="base">
              <a:spcBef>
                <a:spcPts val="600"/>
              </a:spcBef>
              <a:spcAft>
                <a:spcPct val="0"/>
              </a:spcAft>
            </a:pPr>
            <a:r>
              <a:rPr lang="en-US" sz="1000" b="1" dirty="0">
                <a:solidFill>
                  <a:prstClr val="black"/>
                </a:solidFill>
                <a:latin typeface="Franklin Gothic Book" pitchFamily="34" charset="0"/>
                <a:cs typeface="Times New Roman" pitchFamily="18" charset="0"/>
              </a:rPr>
              <a:t>President &amp; CEO</a:t>
            </a:r>
          </a:p>
          <a:p>
            <a:pPr marL="111125" indent="-111125" fontAlgn="base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000" dirty="0">
                <a:solidFill>
                  <a:prstClr val="black"/>
                </a:solidFill>
                <a:latin typeface="Franklin Gothic Book" pitchFamily="34" charset="0"/>
                <a:cs typeface="Times New Roman" pitchFamily="18" charset="0"/>
              </a:rPr>
              <a:t>CEO will begin one-week road trip &amp; close tour with video webcast employee forum from corporate</a:t>
            </a:r>
          </a:p>
          <a:p>
            <a:pPr marL="111125" indent="-111125" fontAlgn="base">
              <a:spcBef>
                <a:spcPts val="600"/>
              </a:spcBef>
              <a:spcAft>
                <a:spcPct val="0"/>
              </a:spcAft>
            </a:pPr>
            <a:r>
              <a:rPr lang="en-US" sz="1000" b="1" dirty="0">
                <a:solidFill>
                  <a:prstClr val="black"/>
                </a:solidFill>
                <a:latin typeface="Franklin Gothic Book" pitchFamily="34" charset="0"/>
                <a:cs typeface="Times New Roman" pitchFamily="18" charset="0"/>
              </a:rPr>
              <a:t>SC Leaders</a:t>
            </a:r>
          </a:p>
          <a:p>
            <a:pPr marL="111125" lvl="1" indent="-111125" fontAlgn="base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000" dirty="0">
                <a:solidFill>
                  <a:prstClr val="black"/>
                </a:solidFill>
                <a:latin typeface="Franklin Gothic Book" pitchFamily="34" charset="0"/>
                <a:cs typeface="Arial" pitchFamily="34" charset="0"/>
              </a:rPr>
              <a:t>CEO will be at headquarters</a:t>
            </a:r>
          </a:p>
          <a:p>
            <a:pPr marL="111125" lvl="1" indent="-111125" fontAlgn="base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000" dirty="0">
                <a:solidFill>
                  <a:prstClr val="black"/>
                </a:solidFill>
                <a:latin typeface="Franklin Gothic Book" pitchFamily="34" charset="0"/>
                <a:cs typeface="Arial" pitchFamily="34" charset="0"/>
              </a:rPr>
              <a:t>VPs hold conference calls with their teams</a:t>
            </a:r>
          </a:p>
          <a:p>
            <a:pPr marL="111125" lvl="1" indent="-111125" fontAlgn="base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000" dirty="0">
                <a:solidFill>
                  <a:prstClr val="black"/>
                </a:solidFill>
                <a:latin typeface="Franklin Gothic Book" pitchFamily="34" charset="0"/>
                <a:cs typeface="Arial" pitchFamily="34" charset="0"/>
              </a:rPr>
              <a:t>Functional leads hold conference calls with their teams</a:t>
            </a:r>
          </a:p>
          <a:p>
            <a:pPr marL="111125" lvl="1" indent="-111125" fontAlgn="base">
              <a:spcBef>
                <a:spcPts val="600"/>
              </a:spcBef>
              <a:spcAft>
                <a:spcPct val="0"/>
              </a:spcAft>
            </a:pPr>
            <a:r>
              <a:rPr lang="en-US" sz="1000" b="1" dirty="0">
                <a:solidFill>
                  <a:prstClr val="black"/>
                </a:solidFill>
                <a:latin typeface="Franklin Gothic Book" pitchFamily="34" charset="0"/>
                <a:cs typeface="Arial" pitchFamily="34" charset="0"/>
              </a:rPr>
              <a:t>Other Leaders</a:t>
            </a:r>
          </a:p>
          <a:p>
            <a:pPr marL="111125" lvl="1" indent="-111125" fontAlgn="base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000" dirty="0">
                <a:solidFill>
                  <a:prstClr val="black"/>
                </a:solidFill>
                <a:latin typeface="Franklin Gothic Book" pitchFamily="34" charset="0"/>
                <a:cs typeface="Arial" pitchFamily="34" charset="0"/>
              </a:rPr>
              <a:t>SC to communicate that site leaders should take time to acknowledge Day One with their local teams</a:t>
            </a:r>
            <a:endParaRPr lang="en-US" sz="1000" dirty="0">
              <a:solidFill>
                <a:prstClr val="black"/>
              </a:solidFill>
              <a:latin typeface="Franklin Gothic Book" pitchFamily="34" charset="0"/>
              <a:cs typeface="Times New Roman" pitchFamily="18" charset="0"/>
            </a:endParaRPr>
          </a:p>
        </p:txBody>
      </p:sp>
      <p:sp>
        <p:nvSpPr>
          <p:cNvPr id="47" name="Rectangle 1"/>
          <p:cNvSpPr>
            <a:spLocks noChangeArrowheads="1"/>
          </p:cNvSpPr>
          <p:nvPr/>
        </p:nvSpPr>
        <p:spPr bwMode="auto">
          <a:xfrm>
            <a:off x="4572000" y="1910864"/>
            <a:ext cx="16002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111125" indent="-111125" fontAlgn="base">
              <a:spcBef>
                <a:spcPts val="600"/>
              </a:spcBef>
              <a:spcAft>
                <a:spcPct val="0"/>
              </a:spcAft>
            </a:pPr>
            <a:r>
              <a:rPr lang="en-US" sz="1000" b="1" dirty="0">
                <a:solidFill>
                  <a:prstClr val="black"/>
                </a:solidFill>
                <a:latin typeface="Franklin Gothic Book" pitchFamily="34" charset="0"/>
                <a:cs typeface="Times New Roman" pitchFamily="18" charset="0"/>
              </a:rPr>
              <a:t>Newsletter on Day One</a:t>
            </a:r>
          </a:p>
          <a:p>
            <a:pPr marL="171450" indent="-171450" fontAlgn="base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prstClr val="black"/>
                </a:solidFill>
                <a:latin typeface="Franklin Gothic Book" pitchFamily="34" charset="0"/>
                <a:cs typeface="Times New Roman" pitchFamily="18" charset="0"/>
              </a:rPr>
              <a:t>Message from CEO (also send on email)</a:t>
            </a:r>
          </a:p>
          <a:p>
            <a:pPr marL="171450" indent="-171450" fontAlgn="base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prstClr val="black"/>
                </a:solidFill>
                <a:latin typeface="Franklin Gothic Book" pitchFamily="34" charset="0"/>
                <a:cs typeface="Times New Roman" pitchFamily="18" charset="0"/>
              </a:rPr>
              <a:t>Updated infographic about the combined company</a:t>
            </a:r>
          </a:p>
          <a:p>
            <a:pPr marL="171450" indent="-171450" fontAlgn="base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prstClr val="black"/>
                </a:solidFill>
                <a:latin typeface="Franklin Gothic Book" pitchFamily="34" charset="0"/>
                <a:cs typeface="Times New Roman" pitchFamily="18" charset="0"/>
              </a:rPr>
              <a:t>FAQ Hub</a:t>
            </a:r>
          </a:p>
          <a:p>
            <a:pPr marL="171450" indent="-171450" fontAlgn="base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prstClr val="black"/>
                </a:solidFill>
                <a:latin typeface="Franklin Gothic Book" pitchFamily="34" charset="0"/>
                <a:cs typeface="Times New Roman" pitchFamily="18" charset="0"/>
              </a:rPr>
              <a:t>Explore Acquirer story</a:t>
            </a:r>
          </a:p>
          <a:p>
            <a:pPr marL="171450" indent="-171450" fontAlgn="base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prstClr val="black"/>
                </a:solidFill>
                <a:latin typeface="Franklin Gothic Book" pitchFamily="34" charset="0"/>
                <a:cs typeface="Times New Roman" pitchFamily="18" charset="0"/>
              </a:rPr>
              <a:t>Link to news release</a:t>
            </a:r>
          </a:p>
          <a:p>
            <a:pPr marL="231775" indent="-231775" fontAlgn="base">
              <a:spcBef>
                <a:spcPts val="600"/>
              </a:spcBef>
              <a:spcAft>
                <a:spcPct val="0"/>
              </a:spcAft>
            </a:pPr>
            <a:endParaRPr lang="en-US" sz="1000" b="1" dirty="0">
              <a:solidFill>
                <a:prstClr val="black"/>
              </a:solidFill>
              <a:latin typeface="Franklin Gothic Book" pitchFamily="34" charset="0"/>
              <a:cs typeface="Times New Roman" pitchFamily="18" charset="0"/>
            </a:endParaRPr>
          </a:p>
          <a:p>
            <a:pPr marL="231775" indent="-231775" fontAlgn="base">
              <a:spcBef>
                <a:spcPts val="600"/>
              </a:spcBef>
              <a:spcAft>
                <a:spcPct val="0"/>
              </a:spcAft>
            </a:pPr>
            <a:r>
              <a:rPr lang="en-US" sz="1000" b="1" dirty="0">
                <a:solidFill>
                  <a:prstClr val="black"/>
                </a:solidFill>
                <a:latin typeface="Franklin Gothic Book" pitchFamily="34" charset="0"/>
                <a:cs typeface="Times New Roman" pitchFamily="18" charset="0"/>
              </a:rPr>
              <a:t>Newsletter in Week One</a:t>
            </a:r>
          </a:p>
          <a:p>
            <a:pPr marL="171450" indent="-171450" fontAlgn="base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prstClr val="black"/>
                </a:solidFill>
                <a:latin typeface="Franklin Gothic Book" pitchFamily="34" charset="0"/>
                <a:cs typeface="Times New Roman" pitchFamily="18" charset="0"/>
              </a:rPr>
              <a:t>CEO blogs from the road trip </a:t>
            </a:r>
          </a:p>
          <a:p>
            <a:pPr marL="171450" indent="-171450" fontAlgn="base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prstClr val="black"/>
                </a:solidFill>
                <a:latin typeface="Franklin Gothic Book" pitchFamily="34" charset="0"/>
                <a:cs typeface="Times New Roman" pitchFamily="18" charset="0"/>
              </a:rPr>
              <a:t>CEO employee forum video (after road trip ends)</a:t>
            </a:r>
          </a:p>
          <a:p>
            <a:pPr marL="231775" indent="-120650" fontAlgn="base">
              <a:spcBef>
                <a:spcPts val="600"/>
              </a:spcBef>
              <a:spcAft>
                <a:spcPct val="0"/>
              </a:spcAft>
              <a:buFont typeface="Wingdings" pitchFamily="2" charset="2"/>
              <a:buChar char="ü"/>
            </a:pPr>
            <a:endParaRPr lang="en-US" sz="1000" dirty="0">
              <a:solidFill>
                <a:prstClr val="black"/>
              </a:solidFill>
              <a:latin typeface="Franklin Gothic Book" pitchFamily="34" charset="0"/>
              <a:cs typeface="Times New Roman" pitchFamily="18" charset="0"/>
            </a:endParaRPr>
          </a:p>
        </p:txBody>
      </p:sp>
      <p:sp>
        <p:nvSpPr>
          <p:cNvPr id="50" name="Rectangle 1"/>
          <p:cNvSpPr>
            <a:spLocks noChangeArrowheads="1"/>
          </p:cNvSpPr>
          <p:nvPr/>
        </p:nvSpPr>
        <p:spPr bwMode="auto">
          <a:xfrm>
            <a:off x="6111912" y="1910864"/>
            <a:ext cx="1600200" cy="3647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111125" indent="-111125" fontAlgn="base">
              <a:spcBef>
                <a:spcPts val="600"/>
              </a:spcBef>
              <a:spcAft>
                <a:spcPct val="0"/>
              </a:spcAft>
            </a:pPr>
            <a:r>
              <a:rPr lang="en-US" sz="1000" b="1" dirty="0">
                <a:solidFill>
                  <a:prstClr val="black"/>
                </a:solidFill>
                <a:latin typeface="Franklin Gothic Book" pitchFamily="34" charset="0"/>
                <a:cs typeface="Times New Roman" pitchFamily="18" charset="0"/>
              </a:rPr>
              <a:t>Target</a:t>
            </a:r>
          </a:p>
          <a:p>
            <a:pPr marL="111125" indent="-111125" fontAlgn="base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000" dirty="0">
                <a:solidFill>
                  <a:prstClr val="black"/>
                </a:solidFill>
                <a:latin typeface="Franklin Gothic Book" pitchFamily="34" charset="0"/>
                <a:cs typeface="Times New Roman" pitchFamily="18" charset="0"/>
              </a:rPr>
              <a:t>Splash page that replaces home page with announcement that we are now Newco</a:t>
            </a:r>
          </a:p>
          <a:p>
            <a:pPr marL="111125" indent="-111125" fontAlgn="base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000" dirty="0">
                <a:solidFill>
                  <a:prstClr val="black"/>
                </a:solidFill>
                <a:latin typeface="Franklin Gothic Book" pitchFamily="34" charset="0"/>
                <a:cs typeface="Times New Roman" pitchFamily="18" charset="0"/>
              </a:rPr>
              <a:t>Links to critical business pages</a:t>
            </a:r>
          </a:p>
          <a:p>
            <a:pPr marL="282575" lvl="1" indent="-171450" fontAlgn="base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prstClr val="black"/>
                </a:solidFill>
                <a:latin typeface="Franklin Gothic Book" pitchFamily="34" charset="0"/>
                <a:cs typeface="Times New Roman" pitchFamily="18" charset="0"/>
              </a:rPr>
              <a:t>Access</a:t>
            </a:r>
          </a:p>
          <a:p>
            <a:pPr marL="282575" lvl="1" indent="-171450" fontAlgn="base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prstClr val="black"/>
                </a:solidFill>
                <a:latin typeface="Franklin Gothic Book" pitchFamily="34" charset="0"/>
                <a:cs typeface="Times New Roman" pitchFamily="18" charset="0"/>
              </a:rPr>
              <a:t>Contacts</a:t>
            </a:r>
          </a:p>
          <a:p>
            <a:pPr marL="282575" lvl="1" indent="-171450" fontAlgn="base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prstClr val="black"/>
                </a:solidFill>
                <a:latin typeface="Franklin Gothic Book" pitchFamily="34" charset="0"/>
                <a:cs typeface="Times New Roman" pitchFamily="18" charset="0"/>
              </a:rPr>
              <a:t>TBD</a:t>
            </a:r>
          </a:p>
          <a:p>
            <a:pPr marL="231775" indent="-231775" fontAlgn="base">
              <a:spcBef>
                <a:spcPts val="600"/>
              </a:spcBef>
              <a:spcAft>
                <a:spcPct val="0"/>
              </a:spcAft>
            </a:pPr>
            <a:r>
              <a:rPr lang="en-US" sz="1000" b="1" dirty="0">
                <a:solidFill>
                  <a:prstClr val="black"/>
                </a:solidFill>
                <a:latin typeface="Franklin Gothic Book" pitchFamily="34" charset="0"/>
                <a:cs typeface="Times New Roman" pitchFamily="18" charset="0"/>
              </a:rPr>
              <a:t>Acquirer</a:t>
            </a:r>
          </a:p>
          <a:p>
            <a:pPr marL="171450" indent="-171450" fontAlgn="base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prstClr val="black"/>
                </a:solidFill>
                <a:latin typeface="Franklin Gothic Book" pitchFamily="34" charset="0"/>
                <a:cs typeface="Times New Roman" pitchFamily="18" charset="0"/>
              </a:rPr>
              <a:t>Welcome pop-up page for visitors coming from target.com</a:t>
            </a:r>
          </a:p>
          <a:p>
            <a:pPr marL="171450" indent="-171450" fontAlgn="base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prstClr val="black"/>
                </a:solidFill>
                <a:latin typeface="Franklin Gothic Book" pitchFamily="34" charset="0"/>
                <a:cs typeface="Times New Roman" pitchFamily="18" charset="0"/>
              </a:rPr>
              <a:t>Update spotlight with Day One news &amp; link </a:t>
            </a:r>
            <a:br>
              <a:rPr lang="en-US" sz="1000" dirty="0">
                <a:solidFill>
                  <a:prstClr val="black"/>
                </a:solidFill>
                <a:latin typeface="Franklin Gothic Book" pitchFamily="34" charset="0"/>
                <a:cs typeface="Times New Roman" pitchFamily="18" charset="0"/>
              </a:rPr>
            </a:br>
            <a:r>
              <a:rPr lang="en-US" sz="1000" dirty="0">
                <a:solidFill>
                  <a:prstClr val="black"/>
                </a:solidFill>
                <a:latin typeface="Franklin Gothic Book" pitchFamily="34" charset="0"/>
                <a:cs typeface="Times New Roman" pitchFamily="18" charset="0"/>
              </a:rPr>
              <a:t>to news release</a:t>
            </a:r>
          </a:p>
          <a:p>
            <a:pPr marL="171450" indent="-171450" fontAlgn="base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prstClr val="black"/>
                </a:solidFill>
                <a:latin typeface="Franklin Gothic Book" pitchFamily="34" charset="0"/>
                <a:cs typeface="Times New Roman" pitchFamily="18" charset="0"/>
              </a:rPr>
              <a:t>Incorporate critical information in investor secti</a:t>
            </a:r>
            <a:r>
              <a:rPr lang="en-US" sz="1100" dirty="0">
                <a:solidFill>
                  <a:prstClr val="black"/>
                </a:solidFill>
                <a:latin typeface="Franklin Gothic Book" pitchFamily="34" charset="0"/>
                <a:cs typeface="Times New Roman" pitchFamily="18" charset="0"/>
              </a:rPr>
              <a:t>on</a:t>
            </a:r>
          </a:p>
        </p:txBody>
      </p:sp>
      <p:sp>
        <p:nvSpPr>
          <p:cNvPr id="51" name="Rectangle 1"/>
          <p:cNvSpPr>
            <a:spLocks noChangeArrowheads="1"/>
          </p:cNvSpPr>
          <p:nvPr/>
        </p:nvSpPr>
        <p:spPr bwMode="auto">
          <a:xfrm>
            <a:off x="7696200" y="1910864"/>
            <a:ext cx="1447800" cy="2108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111125" indent="-111125" fontAlgn="base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000" dirty="0">
                <a:solidFill>
                  <a:prstClr val="black"/>
                </a:solidFill>
                <a:latin typeface="Franklin Gothic Book" pitchFamily="34" charset="0"/>
                <a:cs typeface="Times New Roman" pitchFamily="18" charset="0"/>
              </a:rPr>
              <a:t>Elected officials (Federal, State, City)</a:t>
            </a:r>
          </a:p>
          <a:p>
            <a:pPr marL="111125" indent="-111125" fontAlgn="base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000" dirty="0">
                <a:solidFill>
                  <a:prstClr val="black"/>
                </a:solidFill>
                <a:latin typeface="Franklin Gothic Book" pitchFamily="34" charset="0"/>
                <a:cs typeface="Times New Roman" pitchFamily="18" charset="0"/>
              </a:rPr>
              <a:t>Philanthropic relationships (from Target)</a:t>
            </a:r>
          </a:p>
          <a:p>
            <a:pPr marL="111125" indent="-111125" fontAlgn="base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000" dirty="0">
                <a:solidFill>
                  <a:prstClr val="black"/>
                </a:solidFill>
                <a:latin typeface="Franklin Gothic Book" pitchFamily="34" charset="0"/>
                <a:cs typeface="Times New Roman" pitchFamily="18" charset="0"/>
              </a:rPr>
              <a:t>Customers</a:t>
            </a:r>
          </a:p>
          <a:p>
            <a:pPr marL="111125" indent="-111125" fontAlgn="base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000" dirty="0">
                <a:solidFill>
                  <a:prstClr val="black"/>
                </a:solidFill>
                <a:latin typeface="Franklin Gothic Book" pitchFamily="34" charset="0"/>
                <a:cs typeface="Times New Roman" pitchFamily="18" charset="0"/>
              </a:rPr>
              <a:t>Contractors</a:t>
            </a:r>
          </a:p>
          <a:p>
            <a:pPr marL="111125" indent="-111125" fontAlgn="base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000" dirty="0">
                <a:solidFill>
                  <a:prstClr val="black"/>
                </a:solidFill>
                <a:latin typeface="Franklin Gothic Book" pitchFamily="34" charset="0"/>
                <a:cs typeface="Times New Roman" pitchFamily="18" charset="0"/>
              </a:rPr>
              <a:t>Suppliers</a:t>
            </a:r>
          </a:p>
          <a:p>
            <a:pPr marL="111125" indent="-111125" fontAlgn="base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000" dirty="0">
                <a:solidFill>
                  <a:prstClr val="black"/>
                </a:solidFill>
                <a:latin typeface="Franklin Gothic Book" pitchFamily="34" charset="0"/>
                <a:cs typeface="Times New Roman" pitchFamily="18" charset="0"/>
              </a:rPr>
              <a:t>Media Relations Plan</a:t>
            </a:r>
          </a:p>
          <a:p>
            <a:pPr marL="111125" indent="-111125" fontAlgn="base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1100" dirty="0">
              <a:solidFill>
                <a:prstClr val="black"/>
              </a:solidFill>
              <a:latin typeface="Franklin Gothic Book" pitchFamily="34" charset="0"/>
              <a:cs typeface="Times New Roman" pitchFamily="18" charset="0"/>
            </a:endParaRPr>
          </a:p>
        </p:txBody>
      </p:sp>
      <p:cxnSp>
        <p:nvCxnSpPr>
          <p:cNvPr id="53" name="Straight Connector 52"/>
          <p:cNvCxnSpPr/>
          <p:nvPr/>
        </p:nvCxnSpPr>
        <p:spPr>
          <a:xfrm>
            <a:off x="1524000" y="1676400"/>
            <a:ext cx="0" cy="495300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3048000" y="1676400"/>
            <a:ext cx="0" cy="495300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4572000" y="1676400"/>
            <a:ext cx="0" cy="495300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6096000" y="1676400"/>
            <a:ext cx="0" cy="495300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7620000" y="1676400"/>
            <a:ext cx="0" cy="495300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>
            <a:spLocks noGrp="1" noSelect="1" noRot="1" noMove="1" noResize="1" noEditPoints="1" noAdjustHandles="1" noChangeArrowheads="1" noChangeShapeType="1" noTextEdit="1"/>
          </p:cNvSpPr>
          <p:nvPr>
            <p:custDataLst>
              <p:tags r:id="rId1"/>
            </p:custDataLst>
          </p:nvPr>
        </p:nvSpPr>
        <p:spPr>
          <a:xfrm>
            <a:off x="7391400" y="6604084"/>
            <a:ext cx="199920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       MergerIntegration.com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4FBF66E-0F0C-4F8D-B781-F1C46303D0E3}"/>
              </a:ext>
            </a:extLst>
          </p:cNvPr>
          <p:cNvSpPr>
            <a:spLocks noMove="1" noResize="1" noTextEdit="1"/>
          </p:cNvSpPr>
          <p:nvPr>
            <p:custDataLst>
              <p:tags r:id="rId2"/>
            </p:custDataLst>
          </p:nvPr>
        </p:nvSpPr>
        <p:spPr>
          <a:xfrm>
            <a:off x="-11973" y="6432908"/>
            <a:ext cx="1764574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/>
              <a:t>© PRITCHETT, LP</a:t>
            </a:r>
          </a:p>
          <a:p>
            <a:r>
              <a:rPr lang="en-US" sz="1050" dirty="0"/>
              <a:t> 800-992-5922</a:t>
            </a:r>
          </a:p>
        </p:txBody>
      </p:sp>
      <p:pic>
        <p:nvPicPr>
          <p:cNvPr id="2" name="Picture 1" descr="A logo with blue and orange squares&#10;&#10;AI-generated content may be incorrect.">
            <a:extLst>
              <a:ext uri="{FF2B5EF4-FFF2-40B4-BE49-F238E27FC236}">
                <a16:creationId xmlns:a16="http://schemas.microsoft.com/office/drawing/2014/main" id="{FB6C19B3-D19A-0F6B-AC62-E6FBB3D126D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34282" y="228600"/>
            <a:ext cx="2809718" cy="504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45925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198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3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</TotalTime>
  <Words>352</Words>
  <Application>Microsoft Office PowerPoint</Application>
  <PresentationFormat>On-screen Show (4:3)</PresentationFormat>
  <Paragraphs>75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Franklin Gothic Book</vt:lpstr>
      <vt:lpstr>Franklin Gothic Demi</vt:lpstr>
      <vt:lpstr>Wingdings</vt:lpstr>
      <vt:lpstr>Office Theme</vt:lpstr>
      <vt:lpstr>1_Office Theme</vt:lpstr>
      <vt:lpstr>PowerPoint Presentation</vt:lpstr>
    </vt:vector>
  </TitlesOfParts>
  <Company>Weyerhaeuser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JOE ABERGER</cp:lastModifiedBy>
  <cp:revision>28</cp:revision>
  <cp:lastPrinted>2016-08-30T19:17:27Z</cp:lastPrinted>
  <dcterms:created xsi:type="dcterms:W3CDTF">2015-12-15T03:08:34Z</dcterms:created>
  <dcterms:modified xsi:type="dcterms:W3CDTF">2025-06-16T20:15:18Z</dcterms:modified>
</cp:coreProperties>
</file>