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B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93"/>
    <p:restoredTop sz="94694"/>
  </p:normalViewPr>
  <p:slideViewPr>
    <p:cSldViewPr snapToGrid="0">
      <p:cViewPr varScale="1">
        <p:scale>
          <a:sx n="107" d="100"/>
          <a:sy n="107" d="100"/>
        </p:scale>
        <p:origin x="1528"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59AC4-0529-09B6-49E6-8E30FBB7E3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88272F-46BB-FE55-DFFD-5A3430CA0D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0A1E0E-AD89-70E3-37E4-0357E6ED971A}"/>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5" name="Footer Placeholder 4">
            <a:extLst>
              <a:ext uri="{FF2B5EF4-FFF2-40B4-BE49-F238E27FC236}">
                <a16:creationId xmlns:a16="http://schemas.microsoft.com/office/drawing/2014/main" id="{E5816D53-D29D-EC2B-22ED-7C06A5537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E73428-97CF-CA34-8A6B-BB3B0B671F25}"/>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253121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4969-968A-A87F-A2D8-9390CB8E22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8BB4F7-E00E-E20F-F1AE-6FCB5FD62D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3C8472-FA17-4741-FCED-AD5F6E3F67EC}"/>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5" name="Footer Placeholder 4">
            <a:extLst>
              <a:ext uri="{FF2B5EF4-FFF2-40B4-BE49-F238E27FC236}">
                <a16:creationId xmlns:a16="http://schemas.microsoft.com/office/drawing/2014/main" id="{694CD236-B53E-8F2B-AC8A-77BA777B3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A0B887-0672-BC0F-CC52-3F5EB3E3070B}"/>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1150919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D5CF80-AE3A-07F7-BADD-BDF6B044ED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00C9CB-0ED5-4A27-9C26-CF4A4C1813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A9381-2608-E76D-FD73-E2DB44E9D8E2}"/>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5" name="Footer Placeholder 4">
            <a:extLst>
              <a:ext uri="{FF2B5EF4-FFF2-40B4-BE49-F238E27FC236}">
                <a16:creationId xmlns:a16="http://schemas.microsoft.com/office/drawing/2014/main" id="{61FC20EA-98A0-3CEA-A4A3-70D01A4FB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E106B-B3E2-1BF2-83A1-B12CAD7F892E}"/>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86063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00468-2B50-52FA-CBE7-C4C6FDDAA7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73037-9978-3F84-38D1-B90AA674FF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E16FA3-2761-C3FC-FCCC-A427C86008F7}"/>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5" name="Footer Placeholder 4">
            <a:extLst>
              <a:ext uri="{FF2B5EF4-FFF2-40B4-BE49-F238E27FC236}">
                <a16:creationId xmlns:a16="http://schemas.microsoft.com/office/drawing/2014/main" id="{A2779C88-49F9-F972-06FC-D46EA96B16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281CE-7821-EE17-E7E6-EE416D3088DF}"/>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1550298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C892-3DF8-3D94-34EB-D2C73E0BF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704864-7874-387A-6BD7-06381CC11F0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8C8252-A230-8BD9-02D7-B3203260C25A}"/>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5" name="Footer Placeholder 4">
            <a:extLst>
              <a:ext uri="{FF2B5EF4-FFF2-40B4-BE49-F238E27FC236}">
                <a16:creationId xmlns:a16="http://schemas.microsoft.com/office/drawing/2014/main" id="{D302A0FB-DF28-C929-AE54-65AB9C50D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C7B0FF-84B6-ACB2-468D-BB797C8AC14E}"/>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49219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17E65-CBCD-9B57-BEF0-7B93578ECD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0E69B2-F553-8BAA-56D9-5F637152C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81D491-238D-CA66-8A13-3CF47B0533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B1C818-1EF5-E351-0549-90037A710A98}"/>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6" name="Footer Placeholder 5">
            <a:extLst>
              <a:ext uri="{FF2B5EF4-FFF2-40B4-BE49-F238E27FC236}">
                <a16:creationId xmlns:a16="http://schemas.microsoft.com/office/drawing/2014/main" id="{455A7390-5DD9-78E9-0985-FF6D2E4DF8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D24655-2554-178F-234C-14FF2CD4FCFF}"/>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01007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D4C53-863D-4AA6-B301-26C953DF4D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11391E-07F9-5CA5-E5BC-B15E168940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D61D59-D876-9DE2-BA50-95D2924B20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5225E5-B719-702A-B044-82752DD1BA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26A20A-A504-04F3-5939-BC1D6225CC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78D35F-89AF-94BC-60F3-25C94B98D8B7}"/>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8" name="Footer Placeholder 7">
            <a:extLst>
              <a:ext uri="{FF2B5EF4-FFF2-40B4-BE49-F238E27FC236}">
                <a16:creationId xmlns:a16="http://schemas.microsoft.com/office/drawing/2014/main" id="{8B2D4498-BF86-CBAE-2173-873179F07D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A16C9B-E305-2FA0-08AC-E504C45FAB1E}"/>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11243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4E08E-7C56-4C2F-83B7-16AD7BA431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FAA5E6-BC3A-8793-9A4B-99BF91C91C61}"/>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4" name="Footer Placeholder 3">
            <a:extLst>
              <a:ext uri="{FF2B5EF4-FFF2-40B4-BE49-F238E27FC236}">
                <a16:creationId xmlns:a16="http://schemas.microsoft.com/office/drawing/2014/main" id="{02B04138-096F-AEA5-0142-36D873A898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6C8B05-2AE5-D48A-8C12-77165A3D2322}"/>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939983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B4F3A0-382E-A917-2C12-6BF32EE5C956}"/>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3" name="Footer Placeholder 2">
            <a:extLst>
              <a:ext uri="{FF2B5EF4-FFF2-40B4-BE49-F238E27FC236}">
                <a16:creationId xmlns:a16="http://schemas.microsoft.com/office/drawing/2014/main" id="{68512066-D678-43B3-DCA0-352D3F3D93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F3EF47-0EDC-C7F2-B52A-E89C88BED8C4}"/>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26777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A98C-4FF4-FC06-DB2D-F8A9247DE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B4987C-C00B-A884-4A86-33DC28E9C3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CCACF7-5661-A648-94D5-C333BFD36F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47A928-211B-9769-917E-9C9E5847E8C0}"/>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6" name="Footer Placeholder 5">
            <a:extLst>
              <a:ext uri="{FF2B5EF4-FFF2-40B4-BE49-F238E27FC236}">
                <a16:creationId xmlns:a16="http://schemas.microsoft.com/office/drawing/2014/main" id="{00F86E11-C510-BAED-CACC-DB5E01D6D2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25E22-7225-F1FA-878E-34F51FE2F605}"/>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390552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7604-2001-B1E6-D67C-4FEE4E5FB6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3BF607-8E21-7BB6-5FC7-2D7E3332D6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26CA46-3E1A-7A77-311B-DD59B68D4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088A07-EC74-A959-48A2-FD41702EFAD1}"/>
              </a:ext>
            </a:extLst>
          </p:cNvPr>
          <p:cNvSpPr>
            <a:spLocks noGrp="1"/>
          </p:cNvSpPr>
          <p:nvPr>
            <p:ph type="dt" sz="half" idx="10"/>
          </p:nvPr>
        </p:nvSpPr>
        <p:spPr/>
        <p:txBody>
          <a:bodyPr/>
          <a:lstStyle/>
          <a:p>
            <a:fld id="{186E24A3-C896-5841-BDE1-6EAB61264223}" type="datetimeFigureOut">
              <a:rPr lang="en-US" smtClean="0"/>
              <a:t>6/23/25</a:t>
            </a:fld>
            <a:endParaRPr lang="en-US"/>
          </a:p>
        </p:txBody>
      </p:sp>
      <p:sp>
        <p:nvSpPr>
          <p:cNvPr id="6" name="Footer Placeholder 5">
            <a:extLst>
              <a:ext uri="{FF2B5EF4-FFF2-40B4-BE49-F238E27FC236}">
                <a16:creationId xmlns:a16="http://schemas.microsoft.com/office/drawing/2014/main" id="{44F2E2A0-1A36-E148-7DFD-1ECD12447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8CB82C-7248-48FB-BD16-F0566200C5B3}"/>
              </a:ext>
            </a:extLst>
          </p:cNvPr>
          <p:cNvSpPr>
            <a:spLocks noGrp="1"/>
          </p:cNvSpPr>
          <p:nvPr>
            <p:ph type="sldNum" sz="quarter" idx="12"/>
          </p:nvPr>
        </p:nvSpPr>
        <p:spPr/>
        <p:txBody>
          <a:bodyPr/>
          <a:lstStyle/>
          <a:p>
            <a:fld id="{1F9B6808-5BED-8740-B2E9-A3CC75596CE2}" type="slidenum">
              <a:rPr lang="en-US" smtClean="0"/>
              <a:t>‹#›</a:t>
            </a:fld>
            <a:endParaRPr lang="en-US"/>
          </a:p>
        </p:txBody>
      </p:sp>
    </p:spTree>
    <p:extLst>
      <p:ext uri="{BB962C8B-B14F-4D97-AF65-F5344CB8AC3E}">
        <p14:creationId xmlns:p14="http://schemas.microsoft.com/office/powerpoint/2010/main" val="2487174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5596C8-7D7E-2172-1E8D-F4AC412CED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CEB28D-C137-EDA3-13EF-B70B6C024D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69365-C763-4CEA-8ED2-35D81E4317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6E24A3-C896-5841-BDE1-6EAB61264223}" type="datetimeFigureOut">
              <a:rPr lang="en-US" smtClean="0"/>
              <a:t>6/23/25</a:t>
            </a:fld>
            <a:endParaRPr lang="en-US"/>
          </a:p>
        </p:txBody>
      </p:sp>
      <p:sp>
        <p:nvSpPr>
          <p:cNvPr id="5" name="Footer Placeholder 4">
            <a:extLst>
              <a:ext uri="{FF2B5EF4-FFF2-40B4-BE49-F238E27FC236}">
                <a16:creationId xmlns:a16="http://schemas.microsoft.com/office/drawing/2014/main" id="{C94F7E9E-A67B-B6C8-985E-E7FE9B28B5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504415F-AD01-1E48-D955-487CF439D3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9B6808-5BED-8740-B2E9-A3CC75596CE2}" type="slidenum">
              <a:rPr lang="en-US" smtClean="0"/>
              <a:t>‹#›</a:t>
            </a:fld>
            <a:endParaRPr lang="en-US"/>
          </a:p>
        </p:txBody>
      </p:sp>
    </p:spTree>
    <p:extLst>
      <p:ext uri="{BB962C8B-B14F-4D97-AF65-F5344CB8AC3E}">
        <p14:creationId xmlns:p14="http://schemas.microsoft.com/office/powerpoint/2010/main" val="531266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FFE0641-E048-D6F4-993D-A3C848AF406B}"/>
              </a:ext>
            </a:extLst>
          </p:cNvPr>
          <p:cNvSpPr txBox="1"/>
          <p:nvPr/>
        </p:nvSpPr>
        <p:spPr>
          <a:xfrm>
            <a:off x="526869" y="1312334"/>
            <a:ext cx="7310846" cy="2585323"/>
          </a:xfrm>
          <a:prstGeom prst="rect">
            <a:avLst/>
          </a:prstGeom>
          <a:noFill/>
        </p:spPr>
        <p:txBody>
          <a:bodyPr wrap="square">
            <a:spAutoFit/>
          </a:bodyPr>
          <a:lstStyle/>
          <a:p>
            <a:pPr algn="l"/>
            <a:r>
              <a:rPr lang="en-US" sz="3600" b="1" i="0" dirty="0">
                <a:solidFill>
                  <a:srgbClr val="333333"/>
                </a:solidFill>
                <a:effectLst/>
                <a:latin typeface="source-sans-pro"/>
              </a:rPr>
              <a:t>What is Post-Merger Integration?</a:t>
            </a:r>
          </a:p>
          <a:p>
            <a:pPr algn="l"/>
            <a:endParaRPr lang="en-US" dirty="0">
              <a:solidFill>
                <a:srgbClr val="333333"/>
              </a:solidFill>
              <a:latin typeface="source-sans-pro"/>
            </a:endParaRPr>
          </a:p>
          <a:p>
            <a:pPr algn="l"/>
            <a:r>
              <a:rPr lang="en-US" b="0" i="0" dirty="0">
                <a:solidFill>
                  <a:srgbClr val="333333"/>
                </a:solidFill>
                <a:effectLst/>
                <a:latin typeface="source-sans-pro"/>
              </a:rPr>
              <a:t>Post-merger integration is the process of combining two companies into one after a merger or acquisition. Merging companies who follow a proven integration process with defined phases, steps, and deliverables are more likely to achieve their objectives. Those objectives include maximizing the potential benefits of the deal and minimizing the disruptions to the day-to-day business during the transition.</a:t>
            </a:r>
          </a:p>
        </p:txBody>
      </p:sp>
      <p:sp>
        <p:nvSpPr>
          <p:cNvPr id="6" name="TextBox 5">
            <a:extLst>
              <a:ext uri="{FF2B5EF4-FFF2-40B4-BE49-F238E27FC236}">
                <a16:creationId xmlns:a16="http://schemas.microsoft.com/office/drawing/2014/main" id="{CF948F63-8F92-C8C5-88B9-F3D732C22508}"/>
              </a:ext>
            </a:extLst>
          </p:cNvPr>
          <p:cNvSpPr txBox="1"/>
          <p:nvPr/>
        </p:nvSpPr>
        <p:spPr>
          <a:xfrm>
            <a:off x="526869" y="6125125"/>
            <a:ext cx="8255725" cy="369332"/>
          </a:xfrm>
          <a:prstGeom prst="rect">
            <a:avLst/>
          </a:prstGeom>
          <a:noFill/>
        </p:spPr>
        <p:txBody>
          <a:bodyPr wrap="square" rtlCol="0">
            <a:spAutoFit/>
          </a:bodyPr>
          <a:lstStyle/>
          <a:p>
            <a:r>
              <a:rPr lang="en-US" dirty="0"/>
              <a:t>PRITCHETT, LP   MergerIntegration.com</a:t>
            </a:r>
          </a:p>
        </p:txBody>
      </p:sp>
      <p:pic>
        <p:nvPicPr>
          <p:cNvPr id="3" name="Picture 2" descr="A colorful arrows pointing to different colored squares&#10;&#10;Description automatically generated with medium confidence">
            <a:extLst>
              <a:ext uri="{FF2B5EF4-FFF2-40B4-BE49-F238E27FC236}">
                <a16:creationId xmlns:a16="http://schemas.microsoft.com/office/drawing/2014/main" id="{88346AA8-DA19-0837-74E0-F9A12D3E4701}"/>
              </a:ext>
            </a:extLst>
          </p:cNvPr>
          <p:cNvPicPr>
            <a:picLocks noChangeAspect="1"/>
          </p:cNvPicPr>
          <p:nvPr/>
        </p:nvPicPr>
        <p:blipFill>
          <a:blip r:embed="rId2"/>
          <a:stretch>
            <a:fillRect/>
          </a:stretch>
        </p:blipFill>
        <p:spPr>
          <a:xfrm>
            <a:off x="7967133" y="1312334"/>
            <a:ext cx="3962400" cy="3962400"/>
          </a:xfrm>
          <a:prstGeom prst="rect">
            <a:avLst/>
          </a:prstGeom>
        </p:spPr>
      </p:pic>
      <p:sp>
        <p:nvSpPr>
          <p:cNvPr id="2" name="Rectangle 1">
            <a:extLst>
              <a:ext uri="{FF2B5EF4-FFF2-40B4-BE49-F238E27FC236}">
                <a16:creationId xmlns:a16="http://schemas.microsoft.com/office/drawing/2014/main" id="{9850837D-D4F4-33D6-5FCC-8460B724ECA0}"/>
              </a:ext>
            </a:extLst>
          </p:cNvPr>
          <p:cNvSpPr/>
          <p:nvPr/>
        </p:nvSpPr>
        <p:spPr>
          <a:xfrm>
            <a:off x="0" y="2165"/>
            <a:ext cx="12192000" cy="261257"/>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8D3CD4F-93AE-CEDE-8B7D-A62A5E0120F1}"/>
              </a:ext>
            </a:extLst>
          </p:cNvPr>
          <p:cNvSpPr/>
          <p:nvPr/>
        </p:nvSpPr>
        <p:spPr>
          <a:xfrm>
            <a:off x="0" y="6594545"/>
            <a:ext cx="12192000" cy="261257"/>
          </a:xfrm>
          <a:prstGeom prst="rect">
            <a:avLst/>
          </a:prstGeom>
          <a:solidFill>
            <a:srgbClr val="FCDB0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26884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TotalTime>
  <Words>74</Words>
  <Application>Microsoft Macintosh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source-sans-pro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JOE ABERGER</dc:creator>
  <cp:lastModifiedBy>Sunny Shah</cp:lastModifiedBy>
  <cp:revision>6</cp:revision>
  <dcterms:created xsi:type="dcterms:W3CDTF">2024-09-24T18:02:03Z</dcterms:created>
  <dcterms:modified xsi:type="dcterms:W3CDTF">2025-06-23T15:34:33Z</dcterms:modified>
</cp:coreProperties>
</file>