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5"/>
  </p:notesMasterIdLst>
  <p:sldIdLst>
    <p:sldId id="257" r:id="rId2"/>
    <p:sldId id="258" r:id="rId3"/>
    <p:sldId id="260" r:id="rId4"/>
  </p:sldIdLst>
  <p:sldSz cx="14630400" cy="8229600"/>
  <p:notesSz cx="8229600" cy="14630400"/>
  <p:embeddedFontLst>
    <p:embeddedFont>
      <p:font typeface="Arimo" panose="020B0604020202020204" charset="0"/>
      <p:regular r:id="rId6"/>
    </p:embeddedFont>
    <p:embeddedFont>
      <p:font typeface="Outfit Extra Bold" panose="020B0604020202020204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97"/>
    <p:restoredTop sz="94610"/>
  </p:normalViewPr>
  <p:slideViewPr>
    <p:cSldViewPr snapToGrid="0" snapToObjects="1">
      <p:cViewPr varScale="1">
        <p:scale>
          <a:sx n="90" d="100"/>
          <a:sy n="90" d="100"/>
        </p:scale>
        <p:origin x="73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6772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B1BE59-1E3F-E3E1-47BD-F10D74B1A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6361DA-F783-F8E7-B3AD-2172909286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9EA61D-DB83-AB48-AD15-BFA0CC1769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8E6DF1-888E-DE13-3A2A-8F22FBCD66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295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FCD5F4E-B72C-8EAA-F012-7C138985818D}"/>
              </a:ext>
            </a:extLst>
          </p:cNvPr>
          <p:cNvSpPr txBox="1"/>
          <p:nvPr userDrawn="1"/>
        </p:nvSpPr>
        <p:spPr>
          <a:xfrm>
            <a:off x="171449" y="7829550"/>
            <a:ext cx="4886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© PRITCHETT, LP      MergerIntegration.com       800-992-5922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7633C5-9966-7EBA-4AD2-D67B76DD00D4}"/>
              </a:ext>
            </a:extLst>
          </p:cNvPr>
          <p:cNvSpPr txBox="1"/>
          <p:nvPr userDrawn="1"/>
        </p:nvSpPr>
        <p:spPr>
          <a:xfrm>
            <a:off x="13982701" y="7829550"/>
            <a:ext cx="476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F1A9610-2200-0E4C-A2B0-3B4FBB6A2E6F}" type="slidenum">
              <a:rPr lang="en-US" sz="1200" smtClean="0"/>
              <a:t>‹#›</a:t>
            </a:fld>
            <a:endParaRPr lang="en-US" sz="12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39311D-D5EF-7E11-6005-98CB7B9AF1F2}"/>
              </a:ext>
            </a:extLst>
          </p:cNvPr>
          <p:cNvSpPr txBox="1"/>
          <p:nvPr userDrawn="1"/>
        </p:nvSpPr>
        <p:spPr>
          <a:xfrm>
            <a:off x="171449" y="7829550"/>
            <a:ext cx="4886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© PRITCHETT, LP      MergerIntegration.com       800-992-5922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8F462C-CE6C-EB24-CADB-C77D14FF2DD7}"/>
              </a:ext>
            </a:extLst>
          </p:cNvPr>
          <p:cNvSpPr txBox="1"/>
          <p:nvPr userDrawn="1"/>
        </p:nvSpPr>
        <p:spPr>
          <a:xfrm>
            <a:off x="13982701" y="7829550"/>
            <a:ext cx="476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F1A9610-2200-0E4C-A2B0-3B4FBB6A2E6F}" type="slidenum">
              <a:rPr lang="en-US" sz="1200" smtClean="0"/>
              <a:t>‹#›</a:t>
            </a:fld>
            <a:endParaRPr lang="en-US" sz="12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90DBBC-0C18-2D99-FFAF-364E46BCA00F}"/>
              </a:ext>
            </a:extLst>
          </p:cNvPr>
          <p:cNvSpPr txBox="1"/>
          <p:nvPr userDrawn="1"/>
        </p:nvSpPr>
        <p:spPr>
          <a:xfrm>
            <a:off x="171449" y="7829550"/>
            <a:ext cx="4886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© PRITCHETT, LP      MergerIntegration.com       800-992-5922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935170-D6FE-19BA-608C-C77AB679CC41}"/>
              </a:ext>
            </a:extLst>
          </p:cNvPr>
          <p:cNvSpPr txBox="1"/>
          <p:nvPr userDrawn="1"/>
        </p:nvSpPr>
        <p:spPr>
          <a:xfrm>
            <a:off x="13982701" y="7829550"/>
            <a:ext cx="476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F1A9610-2200-0E4C-A2B0-3B4FBB6A2E6F}" type="slidenum">
              <a:rPr lang="en-US" sz="1200" smtClean="0"/>
              <a:t>‹#›</a:t>
            </a:fld>
            <a:endParaRPr lang="en-US" sz="12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86783" y="635675"/>
            <a:ext cx="1290661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3200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18 AREAS EXECUTIVES SHOULD AGREE ON</a:t>
            </a:r>
          </a:p>
          <a:p>
            <a:pPr marL="0" indent="0" algn="l">
              <a:buNone/>
            </a:pPr>
            <a:r>
              <a:rPr lang="en-US" sz="3200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BEFORE M&amp;A INTEGRATION PLANNING BEGINS 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793790" y="1732074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When M&amp;A integration teams begin planning without clarity from top management, they are more likely to make the wrong assumptions, draw different conclusions, and veer off on tangents.</a:t>
            </a: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793790" y="2713030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Before the integration teams begin detailed planning, the executive team should align in the following 18 areas (not listed in order of importance):</a:t>
            </a:r>
            <a:endParaRPr lang="en-US" dirty="0"/>
          </a:p>
        </p:txBody>
      </p:sp>
      <p:sp>
        <p:nvSpPr>
          <p:cNvPr id="5" name="Shape 3"/>
          <p:cNvSpPr/>
          <p:nvPr/>
        </p:nvSpPr>
        <p:spPr>
          <a:xfrm>
            <a:off x="793790" y="358619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878860" y="3717906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1</a:t>
            </a:r>
            <a:endParaRPr lang="en-US" sz="2650" dirty="0"/>
          </a:p>
        </p:txBody>
      </p:sp>
      <p:sp>
        <p:nvSpPr>
          <p:cNvPr id="7" name="Text 5"/>
          <p:cNvSpPr/>
          <p:nvPr/>
        </p:nvSpPr>
        <p:spPr>
          <a:xfrm>
            <a:off x="1530906" y="3664059"/>
            <a:ext cx="11281845" cy="372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400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End States ("Mission Accomplished" Defined)</a:t>
            </a:r>
            <a:endParaRPr lang="en-US" sz="2400" dirty="0"/>
          </a:p>
        </p:txBody>
      </p:sp>
      <p:sp>
        <p:nvSpPr>
          <p:cNvPr id="8" name="Shape 6"/>
          <p:cNvSpPr/>
          <p:nvPr/>
        </p:nvSpPr>
        <p:spPr>
          <a:xfrm>
            <a:off x="793791" y="4222254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878861" y="4397246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8"/>
          <p:cNvSpPr/>
          <p:nvPr/>
        </p:nvSpPr>
        <p:spPr>
          <a:xfrm>
            <a:off x="1530906" y="430012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400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Integration Guiding Principles</a:t>
            </a:r>
            <a:endParaRPr lang="en-US" sz="2400" dirty="0"/>
          </a:p>
        </p:txBody>
      </p:sp>
      <p:sp>
        <p:nvSpPr>
          <p:cNvPr id="11" name="Shape 9"/>
          <p:cNvSpPr/>
          <p:nvPr/>
        </p:nvSpPr>
        <p:spPr>
          <a:xfrm>
            <a:off x="793790" y="4899987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878860" y="5042321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3</a:t>
            </a:r>
            <a:endParaRPr lang="en-US" sz="2650" dirty="0"/>
          </a:p>
        </p:txBody>
      </p:sp>
      <p:sp>
        <p:nvSpPr>
          <p:cNvPr id="13" name="Text 11"/>
          <p:cNvSpPr/>
          <p:nvPr/>
        </p:nvSpPr>
        <p:spPr>
          <a:xfrm>
            <a:off x="1530906" y="497785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400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Priorities</a:t>
            </a:r>
            <a:endParaRPr lang="en-US" sz="2400" dirty="0"/>
          </a:p>
        </p:txBody>
      </p:sp>
      <p:sp>
        <p:nvSpPr>
          <p:cNvPr id="14" name="Shape 12"/>
          <p:cNvSpPr/>
          <p:nvPr/>
        </p:nvSpPr>
        <p:spPr>
          <a:xfrm>
            <a:off x="793790" y="5576925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5" name="Text 13"/>
          <p:cNvSpPr/>
          <p:nvPr/>
        </p:nvSpPr>
        <p:spPr>
          <a:xfrm>
            <a:off x="878860" y="5686336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4</a:t>
            </a:r>
            <a:endParaRPr lang="en-US" sz="2650" dirty="0"/>
          </a:p>
        </p:txBody>
      </p:sp>
      <p:sp>
        <p:nvSpPr>
          <p:cNvPr id="16" name="Text 14"/>
          <p:cNvSpPr/>
          <p:nvPr/>
        </p:nvSpPr>
        <p:spPr>
          <a:xfrm>
            <a:off x="1530906" y="5654791"/>
            <a:ext cx="327017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400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Extent of the Integration</a:t>
            </a:r>
            <a:endParaRPr lang="en-US" sz="2400" dirty="0"/>
          </a:p>
        </p:txBody>
      </p:sp>
      <p:sp>
        <p:nvSpPr>
          <p:cNvPr id="17" name="Shape 15"/>
          <p:cNvSpPr/>
          <p:nvPr/>
        </p:nvSpPr>
        <p:spPr>
          <a:xfrm>
            <a:off x="793790" y="6249591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8" name="Text 16"/>
          <p:cNvSpPr/>
          <p:nvPr/>
        </p:nvSpPr>
        <p:spPr>
          <a:xfrm>
            <a:off x="878861" y="6359002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5</a:t>
            </a:r>
            <a:endParaRPr lang="en-US" sz="2650" dirty="0"/>
          </a:p>
        </p:txBody>
      </p:sp>
      <p:sp>
        <p:nvSpPr>
          <p:cNvPr id="19" name="Text 17"/>
          <p:cNvSpPr/>
          <p:nvPr/>
        </p:nvSpPr>
        <p:spPr>
          <a:xfrm>
            <a:off x="1530906" y="632745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400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Timing of the Integration</a:t>
            </a:r>
            <a:endParaRPr lang="en-US" sz="2400" dirty="0"/>
          </a:p>
        </p:txBody>
      </p:sp>
      <p:pic>
        <p:nvPicPr>
          <p:cNvPr id="20" name="Picture 19" descr="A logo with blue and orange squares&#10;&#10;AI-generated content may be incorrect.">
            <a:extLst>
              <a:ext uri="{FF2B5EF4-FFF2-40B4-BE49-F238E27FC236}">
                <a16:creationId xmlns:a16="http://schemas.microsoft.com/office/drawing/2014/main" id="{E90CBF38-B16D-727A-6F6B-04789D1D68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2258" y="127762"/>
            <a:ext cx="3564205" cy="639829"/>
          </a:xfrm>
          <a:prstGeom prst="rect">
            <a:avLst/>
          </a:prstGeom>
        </p:spPr>
      </p:pic>
      <p:pic>
        <p:nvPicPr>
          <p:cNvPr id="21" name="Image 0" descr="preencoded.png">
            <a:extLst>
              <a:ext uri="{FF2B5EF4-FFF2-40B4-BE49-F238E27FC236}">
                <a16:creationId xmlns:a16="http://schemas.microsoft.com/office/drawing/2014/main" id="{361E42BA-D003-37C4-32A2-E758E1945A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2260" y="3438835"/>
            <a:ext cx="2516509" cy="37747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">
            <a:extLst>
              <a:ext uri="{FF2B5EF4-FFF2-40B4-BE49-F238E27FC236}">
                <a16:creationId xmlns:a16="http://schemas.microsoft.com/office/drawing/2014/main" id="{B651E428-041E-B9A7-0005-599142A82641}"/>
              </a:ext>
            </a:extLst>
          </p:cNvPr>
          <p:cNvSpPr/>
          <p:nvPr/>
        </p:nvSpPr>
        <p:spPr>
          <a:xfrm>
            <a:off x="704492" y="195536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849094" y="2167415"/>
            <a:ext cx="221099" cy="2763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700"/>
              </a:lnSpc>
              <a:buNone/>
            </a:pPr>
            <a:r>
              <a:rPr lang="en-US" sz="2650" b="1" dirty="0">
                <a:solidFill>
                  <a:srgbClr val="2A2742"/>
                </a:solidFill>
                <a:latin typeface="Outfit Extra Bold" pitchFamily="34" charset="0"/>
              </a:rPr>
              <a:t>6</a:t>
            </a:r>
            <a:endParaRPr lang="en-US" sz="2650" dirty="0"/>
          </a:p>
        </p:txBody>
      </p:sp>
      <p:sp>
        <p:nvSpPr>
          <p:cNvPr id="5" name="Text 3"/>
          <p:cNvSpPr/>
          <p:nvPr/>
        </p:nvSpPr>
        <p:spPr>
          <a:xfrm>
            <a:off x="1440162" y="2145731"/>
            <a:ext cx="1842968" cy="2303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2400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Key Milestones</a:t>
            </a:r>
            <a:endParaRPr lang="en-US" sz="2400" dirty="0"/>
          </a:p>
        </p:txBody>
      </p:sp>
      <p:sp>
        <p:nvSpPr>
          <p:cNvPr id="8" name="Text 6"/>
          <p:cNvSpPr/>
          <p:nvPr/>
        </p:nvSpPr>
        <p:spPr>
          <a:xfrm>
            <a:off x="1440162" y="2823041"/>
            <a:ext cx="1842968" cy="2303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2400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Major Risks</a:t>
            </a:r>
            <a:endParaRPr lang="en-US" sz="2400" dirty="0"/>
          </a:p>
        </p:txBody>
      </p:sp>
      <p:sp>
        <p:nvSpPr>
          <p:cNvPr id="11" name="Text 9"/>
          <p:cNvSpPr/>
          <p:nvPr/>
        </p:nvSpPr>
        <p:spPr>
          <a:xfrm>
            <a:off x="1423229" y="3432613"/>
            <a:ext cx="1842968" cy="2303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2400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 Synergies</a:t>
            </a:r>
            <a:endParaRPr lang="en-US" sz="2400" dirty="0"/>
          </a:p>
        </p:txBody>
      </p:sp>
      <p:sp>
        <p:nvSpPr>
          <p:cNvPr id="14" name="Text 12"/>
          <p:cNvSpPr/>
          <p:nvPr/>
        </p:nvSpPr>
        <p:spPr>
          <a:xfrm>
            <a:off x="1440162" y="4059120"/>
            <a:ext cx="2758678" cy="2303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2400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Cost-to-Achieve Synergies</a:t>
            </a:r>
            <a:endParaRPr lang="en-US" sz="2400" dirty="0"/>
          </a:p>
        </p:txBody>
      </p:sp>
      <p:sp>
        <p:nvSpPr>
          <p:cNvPr id="17" name="Text 15"/>
          <p:cNvSpPr/>
          <p:nvPr/>
        </p:nvSpPr>
        <p:spPr>
          <a:xfrm>
            <a:off x="1440162" y="4685627"/>
            <a:ext cx="2565083" cy="2303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2400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Additional Benefits from Deal</a:t>
            </a:r>
            <a:endParaRPr lang="en-US" sz="2400" dirty="0"/>
          </a:p>
        </p:txBody>
      </p:sp>
      <p:sp>
        <p:nvSpPr>
          <p:cNvPr id="20" name="Text 18"/>
          <p:cNvSpPr/>
          <p:nvPr/>
        </p:nvSpPr>
        <p:spPr>
          <a:xfrm>
            <a:off x="1440162" y="5312133"/>
            <a:ext cx="1842968" cy="2303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2400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Key Objectives</a:t>
            </a:r>
            <a:endParaRPr lang="en-US" sz="2400" dirty="0"/>
          </a:p>
        </p:txBody>
      </p:sp>
      <p:sp>
        <p:nvSpPr>
          <p:cNvPr id="23" name="Text 21"/>
          <p:cNvSpPr/>
          <p:nvPr/>
        </p:nvSpPr>
        <p:spPr>
          <a:xfrm>
            <a:off x="1440162" y="5938640"/>
            <a:ext cx="1842968" cy="2303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2400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Integration Metrics</a:t>
            </a:r>
            <a:endParaRPr lang="en-US" sz="2400" dirty="0"/>
          </a:p>
        </p:txBody>
      </p:sp>
      <p:pic>
        <p:nvPicPr>
          <p:cNvPr id="3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2604" y="2554129"/>
            <a:ext cx="6341626" cy="3804880"/>
          </a:xfrm>
          <a:prstGeom prst="rect">
            <a:avLst/>
          </a:prstGeom>
        </p:spPr>
      </p:pic>
      <p:sp>
        <p:nvSpPr>
          <p:cNvPr id="38" name="Shape 3">
            <a:extLst>
              <a:ext uri="{FF2B5EF4-FFF2-40B4-BE49-F238E27FC236}">
                <a16:creationId xmlns:a16="http://schemas.microsoft.com/office/drawing/2014/main" id="{9449AA40-9BB4-2C16-88BC-EA26582986BF}"/>
              </a:ext>
            </a:extLst>
          </p:cNvPr>
          <p:cNvSpPr/>
          <p:nvPr/>
        </p:nvSpPr>
        <p:spPr>
          <a:xfrm>
            <a:off x="704492" y="2632665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9" name="Text 2">
            <a:extLst>
              <a:ext uri="{FF2B5EF4-FFF2-40B4-BE49-F238E27FC236}">
                <a16:creationId xmlns:a16="http://schemas.microsoft.com/office/drawing/2014/main" id="{4BD20523-42B6-BE3C-1ABD-77442E8CB280}"/>
              </a:ext>
            </a:extLst>
          </p:cNvPr>
          <p:cNvSpPr/>
          <p:nvPr/>
        </p:nvSpPr>
        <p:spPr>
          <a:xfrm>
            <a:off x="849094" y="2833561"/>
            <a:ext cx="221099" cy="2763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700"/>
              </a:lnSpc>
              <a:buNone/>
            </a:pPr>
            <a:r>
              <a:rPr lang="en-US" sz="2650" b="1" dirty="0">
                <a:solidFill>
                  <a:srgbClr val="2A2742"/>
                </a:solidFill>
                <a:latin typeface="Outfit Extra Bold" pitchFamily="34" charset="0"/>
              </a:rPr>
              <a:t>7</a:t>
            </a:r>
            <a:endParaRPr lang="en-US" sz="2650" dirty="0"/>
          </a:p>
        </p:txBody>
      </p:sp>
      <p:sp>
        <p:nvSpPr>
          <p:cNvPr id="40" name="Shape 3">
            <a:extLst>
              <a:ext uri="{FF2B5EF4-FFF2-40B4-BE49-F238E27FC236}">
                <a16:creationId xmlns:a16="http://schemas.microsoft.com/office/drawing/2014/main" id="{0B0AD85B-EF42-C89D-C63D-018A54E365AF}"/>
              </a:ext>
            </a:extLst>
          </p:cNvPr>
          <p:cNvSpPr/>
          <p:nvPr/>
        </p:nvSpPr>
        <p:spPr>
          <a:xfrm>
            <a:off x="711928" y="3253414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1" name="Text 2">
            <a:extLst>
              <a:ext uri="{FF2B5EF4-FFF2-40B4-BE49-F238E27FC236}">
                <a16:creationId xmlns:a16="http://schemas.microsoft.com/office/drawing/2014/main" id="{9B19EAB1-705D-2638-3F5F-ECB2167CEB35}"/>
              </a:ext>
            </a:extLst>
          </p:cNvPr>
          <p:cNvSpPr/>
          <p:nvPr/>
        </p:nvSpPr>
        <p:spPr>
          <a:xfrm>
            <a:off x="856530" y="3454310"/>
            <a:ext cx="221099" cy="2763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700"/>
              </a:lnSpc>
              <a:buNone/>
            </a:pPr>
            <a:r>
              <a:rPr lang="en-US" sz="2650" b="1" dirty="0">
                <a:solidFill>
                  <a:srgbClr val="2A2742"/>
                </a:solidFill>
                <a:latin typeface="Outfit Extra Bold" pitchFamily="34" charset="0"/>
              </a:rPr>
              <a:t>8</a:t>
            </a:r>
            <a:endParaRPr lang="en-US" sz="2650" dirty="0"/>
          </a:p>
        </p:txBody>
      </p:sp>
      <p:sp>
        <p:nvSpPr>
          <p:cNvPr id="42" name="Shape 3">
            <a:extLst>
              <a:ext uri="{FF2B5EF4-FFF2-40B4-BE49-F238E27FC236}">
                <a16:creationId xmlns:a16="http://schemas.microsoft.com/office/drawing/2014/main" id="{0806E1E2-106E-51C2-A16E-E735096FD3C6}"/>
              </a:ext>
            </a:extLst>
          </p:cNvPr>
          <p:cNvSpPr/>
          <p:nvPr/>
        </p:nvSpPr>
        <p:spPr>
          <a:xfrm>
            <a:off x="711928" y="387543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3" name="Text 2">
            <a:extLst>
              <a:ext uri="{FF2B5EF4-FFF2-40B4-BE49-F238E27FC236}">
                <a16:creationId xmlns:a16="http://schemas.microsoft.com/office/drawing/2014/main" id="{CF9817F4-C431-E928-A087-AC7B5F5D599F}"/>
              </a:ext>
            </a:extLst>
          </p:cNvPr>
          <p:cNvSpPr/>
          <p:nvPr/>
        </p:nvSpPr>
        <p:spPr>
          <a:xfrm>
            <a:off x="856530" y="4076328"/>
            <a:ext cx="221099" cy="2763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700"/>
              </a:lnSpc>
              <a:buNone/>
            </a:pPr>
            <a:r>
              <a:rPr lang="en-US" sz="2650" b="1" dirty="0">
                <a:solidFill>
                  <a:srgbClr val="2A2742"/>
                </a:solidFill>
                <a:latin typeface="Outfit Extra Bold" pitchFamily="34" charset="0"/>
              </a:rPr>
              <a:t>9</a:t>
            </a:r>
            <a:endParaRPr lang="en-US" sz="2650" dirty="0"/>
          </a:p>
        </p:txBody>
      </p:sp>
      <p:sp>
        <p:nvSpPr>
          <p:cNvPr id="44" name="Shape 3">
            <a:extLst>
              <a:ext uri="{FF2B5EF4-FFF2-40B4-BE49-F238E27FC236}">
                <a16:creationId xmlns:a16="http://schemas.microsoft.com/office/drawing/2014/main" id="{E7213AA4-9537-A150-6BFD-1082D3C0BF04}"/>
              </a:ext>
            </a:extLst>
          </p:cNvPr>
          <p:cNvSpPr/>
          <p:nvPr/>
        </p:nvSpPr>
        <p:spPr>
          <a:xfrm>
            <a:off x="711928" y="4495264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5" name="Text 2">
            <a:extLst>
              <a:ext uri="{FF2B5EF4-FFF2-40B4-BE49-F238E27FC236}">
                <a16:creationId xmlns:a16="http://schemas.microsoft.com/office/drawing/2014/main" id="{B2852727-E0DC-B24B-AD91-AD44704D28A1}"/>
              </a:ext>
            </a:extLst>
          </p:cNvPr>
          <p:cNvSpPr/>
          <p:nvPr/>
        </p:nvSpPr>
        <p:spPr>
          <a:xfrm>
            <a:off x="856530" y="4696160"/>
            <a:ext cx="221099" cy="2763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700"/>
              </a:lnSpc>
              <a:buNone/>
            </a:pPr>
            <a:r>
              <a:rPr lang="en-US" sz="2650" b="1" dirty="0">
                <a:solidFill>
                  <a:srgbClr val="2A2742"/>
                </a:solidFill>
                <a:latin typeface="Outfit Extra Bold" pitchFamily="34" charset="0"/>
              </a:rPr>
              <a:t>10</a:t>
            </a:r>
            <a:endParaRPr lang="en-US" sz="2650" dirty="0"/>
          </a:p>
        </p:txBody>
      </p:sp>
      <p:sp>
        <p:nvSpPr>
          <p:cNvPr id="46" name="Shape 3">
            <a:extLst>
              <a:ext uri="{FF2B5EF4-FFF2-40B4-BE49-F238E27FC236}">
                <a16:creationId xmlns:a16="http://schemas.microsoft.com/office/drawing/2014/main" id="{13CC79F1-613D-6D23-665E-678E2CC06DD6}"/>
              </a:ext>
            </a:extLst>
          </p:cNvPr>
          <p:cNvSpPr/>
          <p:nvPr/>
        </p:nvSpPr>
        <p:spPr>
          <a:xfrm>
            <a:off x="717389" y="513869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7" name="Text 2">
            <a:extLst>
              <a:ext uri="{FF2B5EF4-FFF2-40B4-BE49-F238E27FC236}">
                <a16:creationId xmlns:a16="http://schemas.microsoft.com/office/drawing/2014/main" id="{872F2EC6-2024-B5DB-DE91-817F272C220A}"/>
              </a:ext>
            </a:extLst>
          </p:cNvPr>
          <p:cNvSpPr/>
          <p:nvPr/>
        </p:nvSpPr>
        <p:spPr>
          <a:xfrm>
            <a:off x="861991" y="5339589"/>
            <a:ext cx="221099" cy="2763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700"/>
              </a:lnSpc>
              <a:buNone/>
            </a:pPr>
            <a:r>
              <a:rPr lang="en-US" sz="2650" b="1" dirty="0">
                <a:solidFill>
                  <a:srgbClr val="2A2742"/>
                </a:solidFill>
                <a:latin typeface="Outfit Extra Bold" pitchFamily="34" charset="0"/>
              </a:rPr>
              <a:t>11</a:t>
            </a:r>
            <a:endParaRPr lang="en-US" sz="2650" dirty="0"/>
          </a:p>
        </p:txBody>
      </p:sp>
      <p:sp>
        <p:nvSpPr>
          <p:cNvPr id="48" name="Shape 3">
            <a:extLst>
              <a:ext uri="{FF2B5EF4-FFF2-40B4-BE49-F238E27FC236}">
                <a16:creationId xmlns:a16="http://schemas.microsoft.com/office/drawing/2014/main" id="{627A4DD1-4E1A-C502-D65A-F0DDC36E56AE}"/>
              </a:ext>
            </a:extLst>
          </p:cNvPr>
          <p:cNvSpPr/>
          <p:nvPr/>
        </p:nvSpPr>
        <p:spPr>
          <a:xfrm>
            <a:off x="704492" y="576971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9" name="Text 2">
            <a:extLst>
              <a:ext uri="{FF2B5EF4-FFF2-40B4-BE49-F238E27FC236}">
                <a16:creationId xmlns:a16="http://schemas.microsoft.com/office/drawing/2014/main" id="{875EDBF7-B78F-CF9B-1A4F-1415D4A0CD31}"/>
              </a:ext>
            </a:extLst>
          </p:cNvPr>
          <p:cNvSpPr/>
          <p:nvPr/>
        </p:nvSpPr>
        <p:spPr>
          <a:xfrm>
            <a:off x="849094" y="5970608"/>
            <a:ext cx="221099" cy="2763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700"/>
              </a:lnSpc>
              <a:buNone/>
            </a:pPr>
            <a:r>
              <a:rPr lang="en-US" sz="2650" b="1" dirty="0">
                <a:solidFill>
                  <a:srgbClr val="2A2742"/>
                </a:solidFill>
                <a:latin typeface="Outfit Extra Bold" pitchFamily="34" charset="0"/>
              </a:rPr>
              <a:t>12</a:t>
            </a:r>
            <a:endParaRPr lang="en-US" sz="2650" dirty="0"/>
          </a:p>
        </p:txBody>
      </p:sp>
      <p:sp>
        <p:nvSpPr>
          <p:cNvPr id="9" name="Text 0">
            <a:extLst>
              <a:ext uri="{FF2B5EF4-FFF2-40B4-BE49-F238E27FC236}">
                <a16:creationId xmlns:a16="http://schemas.microsoft.com/office/drawing/2014/main" id="{BC017189-3249-F1AE-BED5-5E9CCC2065DA}"/>
              </a:ext>
            </a:extLst>
          </p:cNvPr>
          <p:cNvSpPr/>
          <p:nvPr/>
        </p:nvSpPr>
        <p:spPr>
          <a:xfrm>
            <a:off x="702118" y="635675"/>
            <a:ext cx="1290661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3200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18 AREAS EXECUTIVES SHOULD AGREE ON</a:t>
            </a:r>
          </a:p>
          <a:p>
            <a:pPr marL="0" indent="0" algn="l">
              <a:buNone/>
            </a:pPr>
            <a:r>
              <a:rPr lang="en-US" sz="3200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BEFORE M&amp;A INTEGRATION PLANNING BEGINS </a:t>
            </a:r>
            <a:endParaRPr lang="en-US" sz="3200" dirty="0"/>
          </a:p>
        </p:txBody>
      </p:sp>
      <p:pic>
        <p:nvPicPr>
          <p:cNvPr id="10" name="Picture 9" descr="A logo with blue and orange squares&#10;&#10;AI-generated content may be incorrect.">
            <a:extLst>
              <a:ext uri="{FF2B5EF4-FFF2-40B4-BE49-F238E27FC236}">
                <a16:creationId xmlns:a16="http://schemas.microsoft.com/office/drawing/2014/main" id="{0377CCCA-3EB9-0759-2780-9C9C2AE080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3945" y="150610"/>
            <a:ext cx="2783541" cy="4996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B067FB-2704-4716-80D7-3B8CEF03F1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">
            <a:extLst>
              <a:ext uri="{FF2B5EF4-FFF2-40B4-BE49-F238E27FC236}">
                <a16:creationId xmlns:a16="http://schemas.microsoft.com/office/drawing/2014/main" id="{09E2D1FE-88F8-F015-8446-662BCA2F704F}"/>
              </a:ext>
            </a:extLst>
          </p:cNvPr>
          <p:cNvSpPr/>
          <p:nvPr/>
        </p:nvSpPr>
        <p:spPr>
          <a:xfrm>
            <a:off x="704492" y="195536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58ABA465-FC1D-1BA9-0155-BBFDDD2DF20C}"/>
              </a:ext>
            </a:extLst>
          </p:cNvPr>
          <p:cNvSpPr/>
          <p:nvPr/>
        </p:nvSpPr>
        <p:spPr>
          <a:xfrm>
            <a:off x="849094" y="2167415"/>
            <a:ext cx="221099" cy="2763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700"/>
              </a:lnSpc>
              <a:buNone/>
            </a:pPr>
            <a:r>
              <a:rPr lang="en-US" sz="2650" b="1" dirty="0">
                <a:solidFill>
                  <a:srgbClr val="2A2742"/>
                </a:solidFill>
                <a:latin typeface="Outfit Extra Bold" pitchFamily="34" charset="0"/>
              </a:rPr>
              <a:t>13</a:t>
            </a:r>
            <a:endParaRPr lang="en-US" sz="265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0FA25BCC-9AA2-A1F8-C01A-5622C39F38B5}"/>
              </a:ext>
            </a:extLst>
          </p:cNvPr>
          <p:cNvSpPr/>
          <p:nvPr/>
        </p:nvSpPr>
        <p:spPr>
          <a:xfrm>
            <a:off x="1440162" y="2145731"/>
            <a:ext cx="1842968" cy="2303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400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Product/Service Portfolio</a:t>
            </a:r>
            <a:endParaRPr lang="en-US" sz="2400" dirty="0"/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603B885F-5C7F-4E9D-4490-69714A7F0490}"/>
              </a:ext>
            </a:extLst>
          </p:cNvPr>
          <p:cNvSpPr/>
          <p:nvPr/>
        </p:nvSpPr>
        <p:spPr>
          <a:xfrm>
            <a:off x="1440162" y="2823041"/>
            <a:ext cx="1842968" cy="2303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400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Go-to-Market Strategy</a:t>
            </a:r>
            <a:endParaRPr lang="en-US" sz="2400" dirty="0"/>
          </a:p>
        </p:txBody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FDEFA244-BDBC-7181-019E-DE75D2BEC518}"/>
              </a:ext>
            </a:extLst>
          </p:cNvPr>
          <p:cNvSpPr/>
          <p:nvPr/>
        </p:nvSpPr>
        <p:spPr>
          <a:xfrm>
            <a:off x="1423229" y="3432613"/>
            <a:ext cx="1842968" cy="2303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400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 Brand Strategy</a:t>
            </a:r>
            <a:endParaRPr lang="en-US" sz="2400" dirty="0"/>
          </a:p>
          <a:p>
            <a:pPr marL="0" indent="0" algn="l">
              <a:lnSpc>
                <a:spcPts val="1800"/>
              </a:lnSpc>
              <a:buNone/>
            </a:pPr>
            <a:endParaRPr lang="en-US" sz="2400" dirty="0"/>
          </a:p>
        </p:txBody>
      </p:sp>
      <p:sp>
        <p:nvSpPr>
          <p:cNvPr id="14" name="Text 12">
            <a:extLst>
              <a:ext uri="{FF2B5EF4-FFF2-40B4-BE49-F238E27FC236}">
                <a16:creationId xmlns:a16="http://schemas.microsoft.com/office/drawing/2014/main" id="{5A2F3D80-5C6A-904A-E6DF-F413441AD009}"/>
              </a:ext>
            </a:extLst>
          </p:cNvPr>
          <p:cNvSpPr/>
          <p:nvPr/>
        </p:nvSpPr>
        <p:spPr>
          <a:xfrm>
            <a:off x="1440162" y="4059120"/>
            <a:ext cx="2758678" cy="2303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800"/>
              </a:lnSpc>
            </a:pPr>
            <a:endParaRPr lang="en-US" sz="2400" dirty="0"/>
          </a:p>
        </p:txBody>
      </p:sp>
      <p:sp>
        <p:nvSpPr>
          <p:cNvPr id="17" name="Text 15">
            <a:extLst>
              <a:ext uri="{FF2B5EF4-FFF2-40B4-BE49-F238E27FC236}">
                <a16:creationId xmlns:a16="http://schemas.microsoft.com/office/drawing/2014/main" id="{2FC18C02-9498-66B9-8E85-048FBB8EC43F}"/>
              </a:ext>
            </a:extLst>
          </p:cNvPr>
          <p:cNvSpPr/>
          <p:nvPr/>
        </p:nvSpPr>
        <p:spPr>
          <a:xfrm>
            <a:off x="1440162" y="4042164"/>
            <a:ext cx="2565083" cy="2303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400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Core Messages</a:t>
            </a:r>
            <a:endParaRPr lang="en-US" sz="2400" dirty="0"/>
          </a:p>
        </p:txBody>
      </p:sp>
      <p:sp>
        <p:nvSpPr>
          <p:cNvPr id="20" name="Text 18">
            <a:extLst>
              <a:ext uri="{FF2B5EF4-FFF2-40B4-BE49-F238E27FC236}">
                <a16:creationId xmlns:a16="http://schemas.microsoft.com/office/drawing/2014/main" id="{A44F7388-17F2-4F79-4034-ECDCDFA82EBC}"/>
              </a:ext>
            </a:extLst>
          </p:cNvPr>
          <p:cNvSpPr/>
          <p:nvPr/>
        </p:nvSpPr>
        <p:spPr>
          <a:xfrm>
            <a:off x="1440162" y="4668670"/>
            <a:ext cx="1842968" cy="2303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400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Non-Negotiables</a:t>
            </a:r>
            <a:endParaRPr lang="en-US" sz="2400" dirty="0"/>
          </a:p>
        </p:txBody>
      </p:sp>
      <p:sp>
        <p:nvSpPr>
          <p:cNvPr id="23" name="Text 21">
            <a:extLst>
              <a:ext uri="{FF2B5EF4-FFF2-40B4-BE49-F238E27FC236}">
                <a16:creationId xmlns:a16="http://schemas.microsoft.com/office/drawing/2014/main" id="{CE520F7F-13BD-639B-4F1B-88C8F4732910}"/>
              </a:ext>
            </a:extLst>
          </p:cNvPr>
          <p:cNvSpPr/>
          <p:nvPr/>
        </p:nvSpPr>
        <p:spPr>
          <a:xfrm>
            <a:off x="1440162" y="5295177"/>
            <a:ext cx="1842968" cy="2303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400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Day 1 Mandatories</a:t>
            </a:r>
            <a:endParaRPr lang="en-US" sz="2400" dirty="0"/>
          </a:p>
        </p:txBody>
      </p:sp>
      <p:sp>
        <p:nvSpPr>
          <p:cNvPr id="38" name="Shape 3">
            <a:extLst>
              <a:ext uri="{FF2B5EF4-FFF2-40B4-BE49-F238E27FC236}">
                <a16:creationId xmlns:a16="http://schemas.microsoft.com/office/drawing/2014/main" id="{662ABA32-8C04-4C42-3E13-B6E77A7E700F}"/>
              </a:ext>
            </a:extLst>
          </p:cNvPr>
          <p:cNvSpPr/>
          <p:nvPr/>
        </p:nvSpPr>
        <p:spPr>
          <a:xfrm>
            <a:off x="704492" y="2632665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9" name="Text 2">
            <a:extLst>
              <a:ext uri="{FF2B5EF4-FFF2-40B4-BE49-F238E27FC236}">
                <a16:creationId xmlns:a16="http://schemas.microsoft.com/office/drawing/2014/main" id="{0C1226C8-BC6C-B65A-FB86-E15784A98012}"/>
              </a:ext>
            </a:extLst>
          </p:cNvPr>
          <p:cNvSpPr/>
          <p:nvPr/>
        </p:nvSpPr>
        <p:spPr>
          <a:xfrm>
            <a:off x="849094" y="2833561"/>
            <a:ext cx="221099" cy="2763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700"/>
              </a:lnSpc>
              <a:buNone/>
            </a:pPr>
            <a:r>
              <a:rPr lang="en-US" sz="2650" b="1" dirty="0">
                <a:solidFill>
                  <a:srgbClr val="2A2742"/>
                </a:solidFill>
                <a:latin typeface="Outfit Extra Bold" pitchFamily="34" charset="0"/>
              </a:rPr>
              <a:t>14</a:t>
            </a:r>
            <a:endParaRPr lang="en-US" sz="2650" dirty="0"/>
          </a:p>
        </p:txBody>
      </p:sp>
      <p:sp>
        <p:nvSpPr>
          <p:cNvPr id="40" name="Shape 3">
            <a:extLst>
              <a:ext uri="{FF2B5EF4-FFF2-40B4-BE49-F238E27FC236}">
                <a16:creationId xmlns:a16="http://schemas.microsoft.com/office/drawing/2014/main" id="{1CF03E6A-99F2-C195-DE35-5DFA01CE236F}"/>
              </a:ext>
            </a:extLst>
          </p:cNvPr>
          <p:cNvSpPr/>
          <p:nvPr/>
        </p:nvSpPr>
        <p:spPr>
          <a:xfrm>
            <a:off x="711928" y="3253414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1" name="Text 2">
            <a:extLst>
              <a:ext uri="{FF2B5EF4-FFF2-40B4-BE49-F238E27FC236}">
                <a16:creationId xmlns:a16="http://schemas.microsoft.com/office/drawing/2014/main" id="{BDEC4B66-EBFA-C081-5AF0-6848F59D8A99}"/>
              </a:ext>
            </a:extLst>
          </p:cNvPr>
          <p:cNvSpPr/>
          <p:nvPr/>
        </p:nvSpPr>
        <p:spPr>
          <a:xfrm>
            <a:off x="856530" y="3454310"/>
            <a:ext cx="221099" cy="2763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700"/>
              </a:lnSpc>
              <a:buNone/>
            </a:pPr>
            <a:r>
              <a:rPr lang="en-US" sz="2650" b="1" dirty="0">
                <a:solidFill>
                  <a:srgbClr val="2A2742"/>
                </a:solidFill>
                <a:latin typeface="Outfit Extra Bold" pitchFamily="34" charset="0"/>
              </a:rPr>
              <a:t>15</a:t>
            </a:r>
            <a:endParaRPr lang="en-US" sz="2650" dirty="0"/>
          </a:p>
        </p:txBody>
      </p:sp>
      <p:sp>
        <p:nvSpPr>
          <p:cNvPr id="42" name="Shape 3">
            <a:extLst>
              <a:ext uri="{FF2B5EF4-FFF2-40B4-BE49-F238E27FC236}">
                <a16:creationId xmlns:a16="http://schemas.microsoft.com/office/drawing/2014/main" id="{3F62617E-D4FE-F84E-C1A4-1205A4130BBC}"/>
              </a:ext>
            </a:extLst>
          </p:cNvPr>
          <p:cNvSpPr/>
          <p:nvPr/>
        </p:nvSpPr>
        <p:spPr>
          <a:xfrm>
            <a:off x="711928" y="387543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3" name="Text 2">
            <a:extLst>
              <a:ext uri="{FF2B5EF4-FFF2-40B4-BE49-F238E27FC236}">
                <a16:creationId xmlns:a16="http://schemas.microsoft.com/office/drawing/2014/main" id="{7C704206-50E4-56DB-1250-065B90B40172}"/>
              </a:ext>
            </a:extLst>
          </p:cNvPr>
          <p:cNvSpPr/>
          <p:nvPr/>
        </p:nvSpPr>
        <p:spPr>
          <a:xfrm>
            <a:off x="856530" y="4076328"/>
            <a:ext cx="221099" cy="2763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700"/>
              </a:lnSpc>
              <a:buNone/>
            </a:pPr>
            <a:r>
              <a:rPr lang="en-US" sz="2650" b="1" dirty="0">
                <a:solidFill>
                  <a:srgbClr val="2A2742"/>
                </a:solidFill>
                <a:latin typeface="Outfit Extra Bold" pitchFamily="34" charset="0"/>
              </a:rPr>
              <a:t>16</a:t>
            </a:r>
            <a:endParaRPr lang="en-US" sz="2650" dirty="0"/>
          </a:p>
        </p:txBody>
      </p:sp>
      <p:sp>
        <p:nvSpPr>
          <p:cNvPr id="44" name="Shape 3">
            <a:extLst>
              <a:ext uri="{FF2B5EF4-FFF2-40B4-BE49-F238E27FC236}">
                <a16:creationId xmlns:a16="http://schemas.microsoft.com/office/drawing/2014/main" id="{CA1D574A-C2B1-4556-E39A-221BB635D657}"/>
              </a:ext>
            </a:extLst>
          </p:cNvPr>
          <p:cNvSpPr/>
          <p:nvPr/>
        </p:nvSpPr>
        <p:spPr>
          <a:xfrm>
            <a:off x="711928" y="4495264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5" name="Text 2">
            <a:extLst>
              <a:ext uri="{FF2B5EF4-FFF2-40B4-BE49-F238E27FC236}">
                <a16:creationId xmlns:a16="http://schemas.microsoft.com/office/drawing/2014/main" id="{8D44918C-3676-5405-BC2E-5E0A6A91B15C}"/>
              </a:ext>
            </a:extLst>
          </p:cNvPr>
          <p:cNvSpPr/>
          <p:nvPr/>
        </p:nvSpPr>
        <p:spPr>
          <a:xfrm>
            <a:off x="856530" y="4696160"/>
            <a:ext cx="221099" cy="2763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700"/>
              </a:lnSpc>
              <a:buNone/>
            </a:pPr>
            <a:r>
              <a:rPr lang="en-US" sz="2650" b="1" dirty="0">
                <a:solidFill>
                  <a:srgbClr val="2A2742"/>
                </a:solidFill>
                <a:latin typeface="Outfit Extra Bold" pitchFamily="34" charset="0"/>
              </a:rPr>
              <a:t>17</a:t>
            </a:r>
            <a:endParaRPr lang="en-US" sz="2650" dirty="0"/>
          </a:p>
        </p:txBody>
      </p:sp>
      <p:sp>
        <p:nvSpPr>
          <p:cNvPr id="46" name="Shape 3">
            <a:extLst>
              <a:ext uri="{FF2B5EF4-FFF2-40B4-BE49-F238E27FC236}">
                <a16:creationId xmlns:a16="http://schemas.microsoft.com/office/drawing/2014/main" id="{5B906298-16C1-D5E5-134B-8DCF7B6F0A45}"/>
              </a:ext>
            </a:extLst>
          </p:cNvPr>
          <p:cNvSpPr/>
          <p:nvPr/>
        </p:nvSpPr>
        <p:spPr>
          <a:xfrm>
            <a:off x="717389" y="513869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7" name="Text 2">
            <a:extLst>
              <a:ext uri="{FF2B5EF4-FFF2-40B4-BE49-F238E27FC236}">
                <a16:creationId xmlns:a16="http://schemas.microsoft.com/office/drawing/2014/main" id="{33792ECB-49D6-CEE7-AF99-BECF0B5BF64F}"/>
              </a:ext>
            </a:extLst>
          </p:cNvPr>
          <p:cNvSpPr/>
          <p:nvPr/>
        </p:nvSpPr>
        <p:spPr>
          <a:xfrm>
            <a:off x="861991" y="5339589"/>
            <a:ext cx="221099" cy="2763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700"/>
              </a:lnSpc>
              <a:buNone/>
            </a:pPr>
            <a:r>
              <a:rPr lang="en-US" sz="2650" b="1" dirty="0">
                <a:solidFill>
                  <a:srgbClr val="2A2742"/>
                </a:solidFill>
                <a:latin typeface="Outfit Extra Bold" pitchFamily="34" charset="0"/>
              </a:rPr>
              <a:t>18</a:t>
            </a:r>
            <a:endParaRPr lang="en-US" sz="2650" dirty="0"/>
          </a:p>
        </p:txBody>
      </p:sp>
      <p:sp>
        <p:nvSpPr>
          <p:cNvPr id="2" name="Text 21">
            <a:extLst>
              <a:ext uri="{FF2B5EF4-FFF2-40B4-BE49-F238E27FC236}">
                <a16:creationId xmlns:a16="http://schemas.microsoft.com/office/drawing/2014/main" id="{9E5AC82E-E1CE-FD71-21F5-D85483D1BC4D}"/>
              </a:ext>
            </a:extLst>
          </p:cNvPr>
          <p:cNvSpPr/>
          <p:nvPr/>
        </p:nvSpPr>
        <p:spPr>
          <a:xfrm>
            <a:off x="1440162" y="5921684"/>
            <a:ext cx="1842968" cy="2303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800"/>
              </a:lnSpc>
            </a:pPr>
            <a:endParaRPr lang="en-US" sz="2400" dirty="0"/>
          </a:p>
        </p:txBody>
      </p:sp>
      <p:sp>
        <p:nvSpPr>
          <p:cNvPr id="7" name="Text 15">
            <a:extLst>
              <a:ext uri="{FF2B5EF4-FFF2-40B4-BE49-F238E27FC236}">
                <a16:creationId xmlns:a16="http://schemas.microsoft.com/office/drawing/2014/main" id="{00412488-CB80-EB74-9B57-BE1AC0379775}"/>
              </a:ext>
            </a:extLst>
          </p:cNvPr>
          <p:cNvSpPr/>
          <p:nvPr/>
        </p:nvSpPr>
        <p:spPr>
          <a:xfrm>
            <a:off x="1451976" y="5970608"/>
            <a:ext cx="2565083" cy="3546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800"/>
              </a:lnSpc>
            </a:pPr>
            <a:endParaRPr lang="en-US" sz="2400" dirty="0"/>
          </a:p>
        </p:txBody>
      </p:sp>
      <p:sp>
        <p:nvSpPr>
          <p:cNvPr id="10" name="Text 0">
            <a:extLst>
              <a:ext uri="{FF2B5EF4-FFF2-40B4-BE49-F238E27FC236}">
                <a16:creationId xmlns:a16="http://schemas.microsoft.com/office/drawing/2014/main" id="{8F71C8FE-4C8F-B638-8067-37208BD28B05}"/>
              </a:ext>
            </a:extLst>
          </p:cNvPr>
          <p:cNvSpPr/>
          <p:nvPr/>
        </p:nvSpPr>
        <p:spPr>
          <a:xfrm>
            <a:off x="702118" y="635675"/>
            <a:ext cx="1290661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3200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18 AREAS EXECUTIVES SHOULD AGREE ON</a:t>
            </a:r>
          </a:p>
          <a:p>
            <a:pPr marL="0" indent="0" algn="l">
              <a:buNone/>
            </a:pPr>
            <a:r>
              <a:rPr lang="en-US" sz="3200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BEFORE M&amp;A INTEGRATION PLANNING BEGINS </a:t>
            </a:r>
            <a:endParaRPr lang="en-US" sz="3200" dirty="0"/>
          </a:p>
        </p:txBody>
      </p:sp>
      <p:pic>
        <p:nvPicPr>
          <p:cNvPr id="12" name="Picture 11" descr="A logo with blue and orange squares&#10;&#10;AI-generated content may be incorrect.">
            <a:extLst>
              <a:ext uri="{FF2B5EF4-FFF2-40B4-BE49-F238E27FC236}">
                <a16:creationId xmlns:a16="http://schemas.microsoft.com/office/drawing/2014/main" id="{5F8AA68A-BB67-A9BB-34F7-9DEA5DE23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3945" y="150610"/>
            <a:ext cx="2783541" cy="49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525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</TotalTime>
  <Words>171</Words>
  <Application>Microsoft Office PowerPoint</Application>
  <PresentationFormat>Custom</PresentationFormat>
  <Paragraphs>47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Arimo</vt:lpstr>
      <vt:lpstr>Arial</vt:lpstr>
      <vt:lpstr>Outfit Extra Bold</vt:lpstr>
      <vt:lpstr>Office Theme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JOE ABERGER</cp:lastModifiedBy>
  <cp:revision>12</cp:revision>
  <cp:lastPrinted>2025-06-05T14:06:12Z</cp:lastPrinted>
  <dcterms:created xsi:type="dcterms:W3CDTF">2025-05-27T20:55:45Z</dcterms:created>
  <dcterms:modified xsi:type="dcterms:W3CDTF">2025-06-16T20:17:47Z</dcterms:modified>
</cp:coreProperties>
</file>