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120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AD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5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086FB-30D4-4895-84B3-41EBBBC35B6B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726A0-4E7E-43F0-A558-AB14B6628D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498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086FB-30D4-4895-84B3-41EBBBC35B6B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726A0-4E7E-43F0-A558-AB14B6628D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384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086FB-30D4-4895-84B3-41EBBBC35B6B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726A0-4E7E-43F0-A558-AB14B6628D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448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Content Text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Title Text"/>
          <p:cNvSpPr txBox="1">
            <a:spLocks noGrp="1"/>
          </p:cNvSpPr>
          <p:nvPr>
            <p:ph type="title"/>
          </p:nvPr>
        </p:nvSpPr>
        <p:spPr>
          <a:xfrm>
            <a:off x="435684" y="876084"/>
            <a:ext cx="6264474" cy="927753"/>
          </a:xfrm>
          <a:prstGeom prst="rect">
            <a:avLst/>
          </a:prstGeom>
        </p:spPr>
        <p:txBody>
          <a:bodyPr anchor="ctr"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385" name="Body Level One…"/>
          <p:cNvSpPr txBox="1">
            <a:spLocks noGrp="1"/>
          </p:cNvSpPr>
          <p:nvPr>
            <p:ph type="body" idx="1"/>
          </p:nvPr>
        </p:nvSpPr>
        <p:spPr>
          <a:xfrm>
            <a:off x="435686" y="2074993"/>
            <a:ext cx="8376131" cy="4054349"/>
          </a:xfrm>
          <a:prstGeom prst="rect">
            <a:avLst/>
          </a:prstGeom>
        </p:spPr>
        <p:txBody>
          <a:bodyPr/>
          <a:lstStyle>
            <a:lvl1pPr>
              <a:defRPr sz="1013" b="0">
                <a:solidFill>
                  <a:schemeClr val="accent3"/>
                </a:solidFill>
              </a:defRPr>
            </a:lvl1pPr>
            <a:lvl2pPr>
              <a:defRPr sz="1013" b="0">
                <a:solidFill>
                  <a:schemeClr val="accent3"/>
                </a:solidFill>
              </a:defRPr>
            </a:lvl2pPr>
            <a:lvl3pPr>
              <a:defRPr sz="1013" b="0">
                <a:solidFill>
                  <a:schemeClr val="accent3"/>
                </a:solidFill>
              </a:defRPr>
            </a:lvl3pPr>
            <a:lvl4pPr>
              <a:defRPr sz="1013" b="0">
                <a:solidFill>
                  <a:schemeClr val="accent3"/>
                </a:solidFill>
              </a:defRPr>
            </a:lvl4pPr>
            <a:lvl5pPr>
              <a:defRPr sz="1013" b="0">
                <a:solidFill>
                  <a:schemeClr val="accent3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3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sz="563">
                <a:solidFill>
                  <a:schemeClr val="accent3"/>
                </a:solidFill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85986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086FB-30D4-4895-84B3-41EBBBC35B6B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726A0-4E7E-43F0-A558-AB14B6628D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74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086FB-30D4-4895-84B3-41EBBBC35B6B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726A0-4E7E-43F0-A558-AB14B6628D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675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086FB-30D4-4895-84B3-41EBBBC35B6B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726A0-4E7E-43F0-A558-AB14B6628D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840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086FB-30D4-4895-84B3-41EBBBC35B6B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726A0-4E7E-43F0-A558-AB14B6628D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741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086FB-30D4-4895-84B3-41EBBBC35B6B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726A0-4E7E-43F0-A558-AB14B6628D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64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086FB-30D4-4895-84B3-41EBBBC35B6B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726A0-4E7E-43F0-A558-AB14B6628D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472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086FB-30D4-4895-84B3-41EBBBC35B6B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726A0-4E7E-43F0-A558-AB14B6628D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356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086FB-30D4-4895-84B3-41EBBBC35B6B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726A0-4E7E-43F0-A558-AB14B6628D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607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086FB-30D4-4895-84B3-41EBBBC35B6B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726A0-4E7E-43F0-A558-AB14B6628D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665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722FCDEF-1155-9A40-B9B2-C098D7009797}"/>
              </a:ext>
            </a:extLst>
          </p:cNvPr>
          <p:cNvSpPr txBox="1">
            <a:spLocks/>
          </p:cNvSpPr>
          <p:nvPr/>
        </p:nvSpPr>
        <p:spPr>
          <a:xfrm>
            <a:off x="508574" y="644726"/>
            <a:ext cx="8986864" cy="566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4289" tIns="34289" rIns="34289" bIns="34289" anchor="ctr">
            <a:no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defTabSz="914400" hangingPunct="1">
              <a:lnSpc>
                <a:spcPct val="90000"/>
              </a:lnSpc>
              <a:defRPr sz="2400" b="1" cap="all">
                <a:solidFill>
                  <a:schemeClr val="accent2"/>
                </a:solidFill>
                <a:latin typeface="Arial"/>
                <a:ea typeface="Arial"/>
                <a:cs typeface="Arial" panose="020B0604020202020204" pitchFamily="34" charset="0"/>
              </a:defRPr>
            </a:lvl1pPr>
            <a:lvl2pPr defTabSz="914400">
              <a:lnSpc>
                <a:spcPct val="90000"/>
              </a:lnSpc>
              <a:defRPr b="1" cap="all">
                <a:solidFill>
                  <a:schemeClr val="accent2"/>
                </a:solidFill>
                <a:latin typeface="Arial"/>
                <a:ea typeface="Arial"/>
                <a:cs typeface="Arial"/>
              </a:defRPr>
            </a:lvl2pPr>
            <a:lvl3pPr defTabSz="914400">
              <a:lnSpc>
                <a:spcPct val="90000"/>
              </a:lnSpc>
              <a:defRPr b="1" cap="all">
                <a:solidFill>
                  <a:schemeClr val="accent2"/>
                </a:solidFill>
                <a:latin typeface="Arial"/>
                <a:ea typeface="Arial"/>
                <a:cs typeface="Arial"/>
              </a:defRPr>
            </a:lvl3pPr>
            <a:lvl4pPr defTabSz="914400">
              <a:lnSpc>
                <a:spcPct val="90000"/>
              </a:lnSpc>
              <a:defRPr b="1" cap="all">
                <a:solidFill>
                  <a:schemeClr val="accent2"/>
                </a:solidFill>
                <a:latin typeface="Arial"/>
                <a:ea typeface="Arial"/>
                <a:cs typeface="Arial"/>
              </a:defRPr>
            </a:lvl4pPr>
            <a:lvl5pPr defTabSz="914400">
              <a:lnSpc>
                <a:spcPct val="90000"/>
              </a:lnSpc>
              <a:defRPr b="1" cap="all">
                <a:solidFill>
                  <a:schemeClr val="accent2"/>
                </a:solidFill>
                <a:latin typeface="Arial"/>
                <a:ea typeface="Arial"/>
                <a:cs typeface="Arial"/>
              </a:defRPr>
            </a:lvl5pPr>
            <a:lvl6pPr defTabSz="914400">
              <a:lnSpc>
                <a:spcPct val="90000"/>
              </a:lnSpc>
              <a:defRPr b="1" cap="all">
                <a:solidFill>
                  <a:schemeClr val="accent2"/>
                </a:solidFill>
                <a:latin typeface="Arial"/>
                <a:ea typeface="Arial"/>
                <a:cs typeface="Arial"/>
              </a:defRPr>
            </a:lvl6pPr>
            <a:lvl7pPr defTabSz="914400">
              <a:lnSpc>
                <a:spcPct val="90000"/>
              </a:lnSpc>
              <a:defRPr b="1" cap="all">
                <a:solidFill>
                  <a:schemeClr val="accent2"/>
                </a:solidFill>
                <a:latin typeface="Arial"/>
                <a:ea typeface="Arial"/>
                <a:cs typeface="Arial"/>
              </a:defRPr>
            </a:lvl7pPr>
            <a:lvl8pPr defTabSz="914400">
              <a:lnSpc>
                <a:spcPct val="90000"/>
              </a:lnSpc>
              <a:defRPr b="1" cap="all">
                <a:solidFill>
                  <a:schemeClr val="accent2"/>
                </a:solidFill>
                <a:latin typeface="Arial"/>
                <a:ea typeface="Arial"/>
                <a:cs typeface="Arial"/>
              </a:defRPr>
            </a:lvl8pPr>
            <a:lvl9pPr defTabSz="914400">
              <a:lnSpc>
                <a:spcPct val="90000"/>
              </a:lnSpc>
              <a:defRPr b="1" cap="all">
                <a:solidFill>
                  <a:schemeClr val="accent2"/>
                </a:solidFill>
                <a:latin typeface="Arial"/>
                <a:ea typeface="Arial"/>
                <a:cs typeface="Arial"/>
              </a:defRPr>
            </a:lvl9pPr>
          </a:lstStyle>
          <a:p>
            <a:pPr defTabSz="685800">
              <a:defRPr/>
            </a:pPr>
            <a:r>
              <a:rPr lang="en-AU" sz="3200" dirty="0">
                <a:solidFill>
                  <a:srgbClr val="000000"/>
                </a:solidFill>
              </a:rPr>
              <a:t>THE PHASES IN THE  </a:t>
            </a:r>
            <a:br>
              <a:rPr lang="en-AU" sz="2800" dirty="0">
                <a:solidFill>
                  <a:srgbClr val="000000"/>
                </a:solidFill>
              </a:rPr>
            </a:br>
            <a:r>
              <a:rPr lang="en-AU" sz="3200" dirty="0">
                <a:solidFill>
                  <a:srgbClr val="000000"/>
                </a:solidFill>
              </a:rPr>
              <a:t>POST-MERGER Integration PROCESS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25" name="Objectives:…">
            <a:extLst>
              <a:ext uri="{FF2B5EF4-FFF2-40B4-BE49-F238E27FC236}">
                <a16:creationId xmlns:a16="http://schemas.microsoft.com/office/drawing/2014/main" id="{1A4B9FD8-9984-8F44-BEFC-8DFF763C1B25}"/>
              </a:ext>
            </a:extLst>
          </p:cNvPr>
          <p:cNvSpPr txBox="1"/>
          <p:nvPr/>
        </p:nvSpPr>
        <p:spPr>
          <a:xfrm>
            <a:off x="669480" y="2323716"/>
            <a:ext cx="1916164" cy="34535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000" tIns="54000" rIns="54000" bIns="54000" numCol="1" anchor="t">
            <a:spAutoFit/>
          </a:bodyPr>
          <a:lstStyle/>
          <a:p>
            <a:pPr>
              <a:spcBef>
                <a:spcPts val="150"/>
              </a:spcBef>
              <a:defRPr sz="1000" b="1">
                <a:solidFill>
                  <a:srgbClr val="3D3D3D"/>
                </a:solidFill>
              </a:defRPr>
            </a:pPr>
            <a:r>
              <a:rPr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Objectives:</a:t>
            </a:r>
          </a:p>
          <a:p>
            <a:pPr marL="115888" indent="-115888">
              <a:spcBef>
                <a:spcPts val="150"/>
              </a:spcBef>
              <a:buSzPct val="80000"/>
              <a:buFont typeface="Wingdings" panose="05000000000000000000" pitchFamily="2" charset="2"/>
              <a:buChar char="§"/>
              <a:defRPr sz="1000">
                <a:solidFill>
                  <a:srgbClr val="3D3D3D"/>
                </a:solidFill>
              </a:defRPr>
            </a:pPr>
            <a:r>
              <a:rPr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Finalize all core integration planning requirements &amp; direction</a:t>
            </a:r>
          </a:p>
          <a:p>
            <a:pPr>
              <a:spcBef>
                <a:spcPts val="150"/>
              </a:spcBef>
              <a:defRPr sz="1000" b="1">
                <a:solidFill>
                  <a:srgbClr val="3D3D3D"/>
                </a:solidFill>
              </a:defRPr>
            </a:pPr>
            <a:r>
              <a:rPr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Inputs:</a:t>
            </a:r>
          </a:p>
          <a:p>
            <a:pPr marL="128588" indent="-128588">
              <a:spcBef>
                <a:spcPts val="150"/>
              </a:spcBef>
              <a:buSzPct val="80000"/>
              <a:buFont typeface="Wingdings" panose="05000000000000000000" pitchFamily="2" charset="2"/>
              <a:buChar char="§"/>
              <a:defRPr sz="1000">
                <a:solidFill>
                  <a:srgbClr val="3D3D3D"/>
                </a:solidFill>
              </a:defRPr>
            </a:pPr>
            <a:r>
              <a:rPr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Deal thesis, target operating model, diligence information, executive input</a:t>
            </a:r>
          </a:p>
          <a:p>
            <a:pPr>
              <a:spcBef>
                <a:spcPts val="150"/>
              </a:spcBef>
              <a:defRPr sz="1000" b="1">
                <a:solidFill>
                  <a:srgbClr val="3D3D3D"/>
                </a:solidFill>
              </a:defRPr>
            </a:pPr>
            <a:r>
              <a:rPr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Outputs:</a:t>
            </a:r>
            <a:endParaRPr lang="en-US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888" indent="-115888">
              <a:spcBef>
                <a:spcPts val="150"/>
              </a:spcBef>
              <a:buSzPct val="80000"/>
              <a:buFont typeface="Wingdings" panose="05000000000000000000" pitchFamily="2" charset="2"/>
              <a:buChar char="§"/>
              <a:defRPr sz="1000">
                <a:solidFill>
                  <a:srgbClr val="3D3D3D"/>
                </a:solidFill>
              </a:defRPr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Integration principles and objectives</a:t>
            </a:r>
          </a:p>
          <a:p>
            <a:pPr marL="115888" indent="-115888">
              <a:spcBef>
                <a:spcPts val="150"/>
              </a:spcBef>
              <a:buSzPct val="80000"/>
              <a:buFont typeface="Wingdings" panose="05000000000000000000" pitchFamily="2" charset="2"/>
              <a:buChar char="§"/>
              <a:defRPr sz="1000">
                <a:solidFill>
                  <a:srgbClr val="3D3D3D"/>
                </a:solidFill>
              </a:defRPr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Governance structure,  roles/responsibilities</a:t>
            </a:r>
          </a:p>
          <a:p>
            <a:pPr marL="115888" indent="-115888">
              <a:spcBef>
                <a:spcPts val="150"/>
              </a:spcBef>
              <a:buSzPct val="80000"/>
              <a:buFont typeface="Wingdings" panose="05000000000000000000" pitchFamily="2" charset="2"/>
              <a:buChar char="§"/>
              <a:defRPr sz="1000">
                <a:solidFill>
                  <a:srgbClr val="3D3D3D"/>
                </a:solidFill>
              </a:defRPr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Communications strategy, core messages</a:t>
            </a:r>
          </a:p>
          <a:p>
            <a:pPr marL="115888" indent="-115888">
              <a:spcBef>
                <a:spcPts val="150"/>
              </a:spcBef>
              <a:buSzPct val="80000"/>
              <a:buFont typeface="Wingdings" panose="05000000000000000000" pitchFamily="2" charset="2"/>
              <a:buChar char="§"/>
              <a:defRPr sz="1000">
                <a:solidFill>
                  <a:srgbClr val="3D3D3D"/>
                </a:solidFill>
              </a:defRPr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Workstream charters</a:t>
            </a:r>
          </a:p>
        </p:txBody>
      </p:sp>
      <p:sp>
        <p:nvSpPr>
          <p:cNvPr id="28" name="Objectives:…">
            <a:extLst>
              <a:ext uri="{FF2B5EF4-FFF2-40B4-BE49-F238E27FC236}">
                <a16:creationId xmlns:a16="http://schemas.microsoft.com/office/drawing/2014/main" id="{CF4A899C-A92C-EF4D-B0C5-D7EA0A4E2E0C}"/>
              </a:ext>
            </a:extLst>
          </p:cNvPr>
          <p:cNvSpPr txBox="1"/>
          <p:nvPr/>
        </p:nvSpPr>
        <p:spPr>
          <a:xfrm>
            <a:off x="2634100" y="2351904"/>
            <a:ext cx="1953529" cy="379724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000" tIns="54000" rIns="54000" bIns="54000" numCol="1" anchor="t">
            <a:spAutoFit/>
          </a:bodyPr>
          <a:lstStyle/>
          <a:p>
            <a:pPr>
              <a:spcBef>
                <a:spcPts val="150"/>
              </a:spcBef>
              <a:defRPr sz="1000" b="1">
                <a:solidFill>
                  <a:srgbClr val="3D3D3D"/>
                </a:solidFill>
              </a:defRPr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Objectives:</a:t>
            </a:r>
          </a:p>
          <a:p>
            <a:pPr marL="115888" indent="-115888">
              <a:spcBef>
                <a:spcPts val="150"/>
              </a:spcBef>
              <a:buSzPct val="80000"/>
              <a:buFont typeface="Wingdings" panose="05000000000000000000" pitchFamily="2" charset="2"/>
              <a:buChar char="§"/>
              <a:defRPr sz="1000">
                <a:solidFill>
                  <a:srgbClr val="3D3D3D"/>
                </a:solidFill>
              </a:defRPr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Educate IMO participants and begin integration plan development</a:t>
            </a:r>
          </a:p>
          <a:p>
            <a:pPr marL="115888" indent="-115888">
              <a:spcBef>
                <a:spcPts val="150"/>
              </a:spcBef>
              <a:defRPr sz="1000" b="1">
                <a:solidFill>
                  <a:srgbClr val="3D3D3D"/>
                </a:solidFill>
              </a:defRPr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Inputs:</a:t>
            </a:r>
          </a:p>
          <a:p>
            <a:pPr marL="115888" indent="-115888">
              <a:spcBef>
                <a:spcPts val="150"/>
              </a:spcBef>
              <a:buSzPct val="80000"/>
              <a:buFont typeface="Wingdings" panose="05000000000000000000" pitchFamily="2" charset="2"/>
              <a:buChar char="§"/>
              <a:defRPr sz="1000">
                <a:solidFill>
                  <a:srgbClr val="3D3D3D"/>
                </a:solidFill>
              </a:defRPr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Kick-off deck from </a:t>
            </a:r>
            <a:b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 1</a:t>
            </a:r>
          </a:p>
          <a:p>
            <a:pPr marL="115888" indent="-115888">
              <a:spcBef>
                <a:spcPts val="150"/>
              </a:spcBef>
              <a:defRPr sz="1000" b="1">
                <a:solidFill>
                  <a:srgbClr val="3D3D3D"/>
                </a:solidFill>
              </a:defRPr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Outputs:</a:t>
            </a:r>
          </a:p>
          <a:p>
            <a:pPr marL="115888" indent="-115888">
              <a:spcBef>
                <a:spcPts val="150"/>
              </a:spcBef>
              <a:buSzPct val="80000"/>
              <a:buFont typeface="Wingdings" panose="05000000000000000000" pitchFamily="2" charset="2"/>
              <a:buChar char="§"/>
              <a:defRPr sz="1000">
                <a:solidFill>
                  <a:srgbClr val="3D3D3D"/>
                </a:solidFill>
              </a:defRPr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steps for plan development </a:t>
            </a:r>
          </a:p>
          <a:p>
            <a:pPr marL="115888" indent="-115888">
              <a:spcBef>
                <a:spcPts val="150"/>
              </a:spcBef>
              <a:buSzPct val="80000"/>
              <a:buFont typeface="Wingdings" panose="05000000000000000000" pitchFamily="2" charset="2"/>
              <a:buChar char="§"/>
              <a:defRPr sz="1000">
                <a:solidFill>
                  <a:srgbClr val="3D3D3D"/>
                </a:solidFill>
              </a:defRPr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Launch IMO weekly meeting cadence for Steering Comm., IMO and functional 1:1 meetings</a:t>
            </a:r>
          </a:p>
          <a:p>
            <a:pPr marL="115888" indent="-115888">
              <a:spcBef>
                <a:spcPts val="150"/>
              </a:spcBef>
              <a:buSzPct val="80000"/>
              <a:buFont typeface="Wingdings" panose="05000000000000000000" pitchFamily="2" charset="2"/>
              <a:buChar char="§"/>
              <a:defRPr sz="1000">
                <a:solidFill>
                  <a:srgbClr val="3D3D3D"/>
                </a:solidFill>
              </a:defRPr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Deliver tools and templates training sessions with each workstream team</a:t>
            </a:r>
          </a:p>
        </p:txBody>
      </p:sp>
      <p:sp>
        <p:nvSpPr>
          <p:cNvPr id="31" name="Objectives:…">
            <a:extLst>
              <a:ext uri="{FF2B5EF4-FFF2-40B4-BE49-F238E27FC236}">
                <a16:creationId xmlns:a16="http://schemas.microsoft.com/office/drawing/2014/main" id="{10DDC375-981A-5240-B526-2F2D6C799DE6}"/>
              </a:ext>
            </a:extLst>
          </p:cNvPr>
          <p:cNvSpPr txBox="1"/>
          <p:nvPr/>
        </p:nvSpPr>
        <p:spPr>
          <a:xfrm>
            <a:off x="4654259" y="2351904"/>
            <a:ext cx="1905596" cy="366387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000" tIns="54000" rIns="54000" bIns="54000" numCol="1" anchor="t">
            <a:spAutoFit/>
          </a:bodyPr>
          <a:lstStyle/>
          <a:p>
            <a:pPr>
              <a:spcBef>
                <a:spcPts val="150"/>
              </a:spcBef>
              <a:defRPr sz="1000" b="1">
                <a:solidFill>
                  <a:srgbClr val="3D3D3D"/>
                </a:solidFill>
              </a:defRPr>
            </a:pPr>
            <a:r>
              <a:rPr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Objectives:</a:t>
            </a:r>
          </a:p>
          <a:p>
            <a:pPr marL="137159" indent="-137159">
              <a:spcBef>
                <a:spcPts val="150"/>
              </a:spcBef>
              <a:buClr>
                <a:schemeClr val="tx1"/>
              </a:buClr>
              <a:buSzPct val="84000"/>
              <a:buFont typeface="Wingdings" panose="05000000000000000000" pitchFamily="2" charset="2"/>
              <a:buChar char="§"/>
              <a:defRPr sz="1000">
                <a:solidFill>
                  <a:srgbClr val="3D3D3D"/>
                </a:solidFill>
              </a:defRPr>
            </a:pPr>
            <a:r>
              <a:rPr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Prepare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 1</a:t>
            </a:r>
            <a:r>
              <a:rPr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communications and functional integration plans</a:t>
            </a:r>
          </a:p>
          <a:p>
            <a:pPr>
              <a:spcBef>
                <a:spcPts val="150"/>
              </a:spcBef>
              <a:defRPr sz="1000" b="1">
                <a:solidFill>
                  <a:srgbClr val="3D3D3D"/>
                </a:solidFill>
              </a:defRPr>
            </a:pPr>
            <a:r>
              <a:rPr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Inputs:</a:t>
            </a:r>
          </a:p>
          <a:p>
            <a:pPr marL="137159" indent="-137159">
              <a:spcBef>
                <a:spcPts val="150"/>
              </a:spcBef>
              <a:buSzPct val="80000"/>
              <a:buFont typeface="Wingdings" panose="05000000000000000000" pitchFamily="2" charset="2"/>
              <a:buChar char="§"/>
              <a:defRPr sz="1000">
                <a:solidFill>
                  <a:srgbClr val="3D3D3D"/>
                </a:solidFill>
              </a:defRPr>
            </a:pPr>
            <a:r>
              <a:rPr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Briefing deck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planning information</a:t>
            </a:r>
            <a:endParaRPr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50"/>
              </a:spcBef>
              <a:defRPr sz="1000" b="1">
                <a:solidFill>
                  <a:srgbClr val="3D3D3D"/>
                </a:solidFill>
              </a:defRPr>
            </a:pPr>
            <a:r>
              <a:rPr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Outputs:</a:t>
            </a:r>
          </a:p>
          <a:p>
            <a:pPr marL="137159" indent="-137159">
              <a:spcBef>
                <a:spcPts val="150"/>
              </a:spcBef>
              <a:buSzPct val="80000"/>
              <a:buFont typeface="Wingdings" panose="05000000000000000000" pitchFamily="2" charset="2"/>
              <a:buChar char="§"/>
              <a:defRPr sz="1000">
                <a:solidFill>
                  <a:srgbClr val="3D3D3D"/>
                </a:solidFill>
              </a:defRPr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Charters </a:t>
            </a:r>
          </a:p>
          <a:p>
            <a:pPr marL="137159" indent="-137159">
              <a:spcBef>
                <a:spcPts val="150"/>
              </a:spcBef>
              <a:buSzPct val="80000"/>
              <a:buFont typeface="Wingdings" panose="05000000000000000000" pitchFamily="2" charset="2"/>
              <a:buChar char="§"/>
              <a:defRPr sz="1000">
                <a:solidFill>
                  <a:srgbClr val="3D3D3D"/>
                </a:solidFill>
              </a:defRPr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 1</a:t>
            </a:r>
            <a:r>
              <a:rPr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ommunications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59" indent="-137159">
              <a:spcBef>
                <a:spcPts val="150"/>
              </a:spcBef>
              <a:buSzPct val="80000"/>
              <a:buFont typeface="Wingdings" panose="05000000000000000000" pitchFamily="2" charset="2"/>
              <a:buChar char="§"/>
              <a:defRPr sz="1000">
                <a:solidFill>
                  <a:srgbClr val="3D3D3D"/>
                </a:solidFill>
              </a:defRPr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Post-close planning playbook</a:t>
            </a:r>
          </a:p>
          <a:p>
            <a:pPr marL="137159" indent="-137159">
              <a:spcBef>
                <a:spcPts val="150"/>
              </a:spcBef>
              <a:buSzPct val="80000"/>
              <a:buFont typeface="Wingdings" panose="05000000000000000000" pitchFamily="2" charset="2"/>
              <a:buChar char="§"/>
              <a:defRPr sz="1000">
                <a:solidFill>
                  <a:srgbClr val="3D3D3D"/>
                </a:solidFill>
              </a:defRPr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Stream detailed </a:t>
            </a:r>
            <a:r>
              <a:rPr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plans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59" indent="-137159">
              <a:spcBef>
                <a:spcPts val="150"/>
              </a:spcBef>
              <a:buSzPct val="80000"/>
              <a:buFont typeface="Wingdings" panose="05000000000000000000" pitchFamily="2" charset="2"/>
              <a:buChar char="§"/>
              <a:defRPr sz="1000">
                <a:solidFill>
                  <a:srgbClr val="3D3D3D"/>
                </a:solidFill>
              </a:defRPr>
            </a:pPr>
            <a:r>
              <a:rPr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Integration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oadmap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(key milestones and deliverables)</a:t>
            </a:r>
            <a:endParaRPr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Objectives:…">
            <a:extLst>
              <a:ext uri="{FF2B5EF4-FFF2-40B4-BE49-F238E27FC236}">
                <a16:creationId xmlns:a16="http://schemas.microsoft.com/office/drawing/2014/main" id="{EFC3BA41-28A9-A646-A551-E4A1C51796CA}"/>
              </a:ext>
            </a:extLst>
          </p:cNvPr>
          <p:cNvSpPr txBox="1"/>
          <p:nvPr/>
        </p:nvSpPr>
        <p:spPr>
          <a:xfrm>
            <a:off x="6626485" y="2351904"/>
            <a:ext cx="1928972" cy="310987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000" tIns="54000" rIns="54000" bIns="54000" numCol="1" anchor="t">
            <a:spAutoFit/>
          </a:bodyPr>
          <a:lstStyle/>
          <a:p>
            <a:pPr>
              <a:spcBef>
                <a:spcPts val="150"/>
              </a:spcBef>
              <a:defRPr sz="1000" b="1">
                <a:solidFill>
                  <a:srgbClr val="3D3D3D"/>
                </a:solidFill>
              </a:defRPr>
            </a:pPr>
            <a:r>
              <a:rPr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Objectives:</a:t>
            </a:r>
          </a:p>
          <a:p>
            <a:pPr marL="137159" indent="-137159">
              <a:spcBef>
                <a:spcPts val="150"/>
              </a:spcBef>
              <a:buSzPct val="80000"/>
              <a:buFont typeface="Wingdings" panose="05000000000000000000" pitchFamily="2" charset="2"/>
              <a:buChar char="§"/>
              <a:defRPr sz="1000">
                <a:solidFill>
                  <a:srgbClr val="3D3D3D"/>
                </a:solidFill>
              </a:defRPr>
            </a:pPr>
            <a:r>
              <a:rPr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close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</a:t>
            </a:r>
            <a:endParaRPr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50"/>
              </a:spcBef>
              <a:defRPr sz="1000" b="1">
                <a:solidFill>
                  <a:srgbClr val="3D3D3D"/>
                </a:solidFill>
              </a:defRPr>
            </a:pPr>
            <a:r>
              <a:rPr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Inputs:</a:t>
            </a:r>
          </a:p>
          <a:p>
            <a:pPr marL="137159" indent="-137159">
              <a:spcBef>
                <a:spcPts val="150"/>
              </a:spcBef>
              <a:buSzPct val="80000"/>
              <a:buFont typeface="Wingdings" panose="05000000000000000000" pitchFamily="2" charset="2"/>
              <a:buChar char="§"/>
              <a:defRPr sz="1000">
                <a:solidFill>
                  <a:srgbClr val="3D3D3D"/>
                </a:solidFill>
              </a:defRPr>
            </a:pPr>
            <a:r>
              <a:rPr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planning elements</a:t>
            </a:r>
          </a:p>
          <a:p>
            <a:pPr>
              <a:spcBef>
                <a:spcPts val="150"/>
              </a:spcBef>
              <a:defRPr sz="1000" b="1">
                <a:solidFill>
                  <a:srgbClr val="3D3D3D"/>
                </a:solidFill>
              </a:defRPr>
            </a:pPr>
            <a:r>
              <a:rPr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Outputs:</a:t>
            </a:r>
          </a:p>
          <a:p>
            <a:pPr marL="137159" indent="-137159">
              <a:spcBef>
                <a:spcPts val="150"/>
              </a:spcBef>
              <a:buSzPct val="80000"/>
              <a:buFont typeface="Wingdings" panose="05000000000000000000" pitchFamily="2" charset="2"/>
              <a:buChar char="§"/>
              <a:defRPr sz="1000">
                <a:solidFill>
                  <a:srgbClr val="3D3D3D"/>
                </a:solidFill>
              </a:defRPr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corrections as necessary</a:t>
            </a:r>
          </a:p>
          <a:p>
            <a:pPr marL="137159" indent="-137159">
              <a:spcBef>
                <a:spcPts val="150"/>
              </a:spcBef>
              <a:buSzPct val="80000"/>
              <a:buFont typeface="Wingdings" panose="05000000000000000000" pitchFamily="2" charset="2"/>
              <a:buChar char="§"/>
              <a:defRPr sz="1000">
                <a:solidFill>
                  <a:srgbClr val="3D3D3D"/>
                </a:solidFill>
              </a:defRPr>
            </a:pPr>
            <a:r>
              <a:rPr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Initiative completion</a:t>
            </a:r>
          </a:p>
          <a:p>
            <a:pPr marL="137159" indent="-137159">
              <a:spcBef>
                <a:spcPts val="150"/>
              </a:spcBef>
              <a:buSzPct val="80000"/>
              <a:buFont typeface="Wingdings" panose="05000000000000000000" pitchFamily="2" charset="2"/>
              <a:buChar char="§"/>
              <a:defRPr sz="1000">
                <a:solidFill>
                  <a:srgbClr val="3D3D3D"/>
                </a:solidFill>
              </a:defRPr>
            </a:pPr>
            <a:r>
              <a:rPr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Issue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risk escalation </a:t>
            </a:r>
            <a:b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mitigation</a:t>
            </a:r>
          </a:p>
          <a:p>
            <a:pPr marL="137159" indent="-137159">
              <a:spcBef>
                <a:spcPts val="150"/>
              </a:spcBef>
              <a:buSzPct val="80000"/>
              <a:buFont typeface="Wingdings" panose="05000000000000000000" pitchFamily="2" charset="2"/>
              <a:buChar char="§"/>
              <a:defRPr sz="1000">
                <a:solidFill>
                  <a:srgbClr val="3D3D3D"/>
                </a:solidFill>
              </a:defRPr>
            </a:pPr>
            <a:r>
              <a:rPr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close communication updates</a:t>
            </a:r>
          </a:p>
          <a:p>
            <a:pPr marL="137159" indent="-137159">
              <a:spcBef>
                <a:spcPts val="150"/>
              </a:spcBef>
              <a:buSzPct val="80000"/>
              <a:buFont typeface="Wingdings" panose="05000000000000000000" pitchFamily="2" charset="2"/>
              <a:buChar char="§"/>
              <a:defRPr sz="1000">
                <a:solidFill>
                  <a:srgbClr val="3D3D3D"/>
                </a:solidFill>
              </a:defRPr>
            </a:pPr>
            <a:r>
              <a:rPr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Transition to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units</a:t>
            </a:r>
            <a:endParaRPr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460A6CC8-F891-1E92-3E0E-407F43B72482}"/>
              </a:ext>
            </a:extLst>
          </p:cNvPr>
          <p:cNvSpPr/>
          <p:nvPr/>
        </p:nvSpPr>
        <p:spPr>
          <a:xfrm>
            <a:off x="565638" y="1805284"/>
            <a:ext cx="1987531" cy="518432"/>
          </a:xfrm>
          <a:prstGeom prst="right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BFBCDDF7-965B-4E75-B948-8CC8798E5809}"/>
              </a:ext>
            </a:extLst>
          </p:cNvPr>
          <p:cNvSpPr/>
          <p:nvPr/>
        </p:nvSpPr>
        <p:spPr>
          <a:xfrm>
            <a:off x="2534995" y="1805284"/>
            <a:ext cx="1987531" cy="518432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5F7CA8-FAEA-C00C-4085-E8B046DF5B2B}"/>
              </a:ext>
            </a:extLst>
          </p:cNvPr>
          <p:cNvSpPr txBox="1"/>
          <p:nvPr/>
        </p:nvSpPr>
        <p:spPr>
          <a:xfrm>
            <a:off x="565638" y="1938058"/>
            <a:ext cx="19161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 High-Level Planning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FE9F5378-996E-9AB3-A222-E22F26110FDC}"/>
              </a:ext>
            </a:extLst>
          </p:cNvPr>
          <p:cNvSpPr/>
          <p:nvPr/>
        </p:nvSpPr>
        <p:spPr>
          <a:xfrm>
            <a:off x="4522526" y="1816463"/>
            <a:ext cx="1987531" cy="518432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B7A54549-73FA-DD2E-7269-E416E6B26271}"/>
              </a:ext>
            </a:extLst>
          </p:cNvPr>
          <p:cNvSpPr/>
          <p:nvPr/>
        </p:nvSpPr>
        <p:spPr>
          <a:xfrm>
            <a:off x="6510057" y="1814708"/>
            <a:ext cx="1987531" cy="518432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3AE8E11-BAA1-5063-1772-1C7D85565C0A}"/>
              </a:ext>
            </a:extLst>
          </p:cNvPr>
          <p:cNvSpPr txBox="1"/>
          <p:nvPr/>
        </p:nvSpPr>
        <p:spPr>
          <a:xfrm>
            <a:off x="2601625" y="1937542"/>
            <a:ext cx="1655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IMO Kickoff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5BD2326-66AC-3899-9693-C4202B748B89}"/>
              </a:ext>
            </a:extLst>
          </p:cNvPr>
          <p:cNvSpPr txBox="1"/>
          <p:nvPr/>
        </p:nvSpPr>
        <p:spPr>
          <a:xfrm>
            <a:off x="6590223" y="1935091"/>
            <a:ext cx="1655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Execution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3F70E96-20DB-AD07-FAE7-574BDDE852C3}"/>
              </a:ext>
            </a:extLst>
          </p:cNvPr>
          <p:cNvSpPr txBox="1"/>
          <p:nvPr/>
        </p:nvSpPr>
        <p:spPr>
          <a:xfrm>
            <a:off x="4602692" y="1937443"/>
            <a:ext cx="1655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Detailed Planning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68D13CA-716C-F3F8-0351-7F8DBEC22039}"/>
              </a:ext>
            </a:extLst>
          </p:cNvPr>
          <p:cNvSpPr txBox="1"/>
          <p:nvPr/>
        </p:nvSpPr>
        <p:spPr>
          <a:xfrm>
            <a:off x="661731" y="6548834"/>
            <a:ext cx="28904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PRITCHETT, LP   MergerIntegration.com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F40FF7E-D391-AB47-359F-66EFC4A6542C}"/>
              </a:ext>
            </a:extLst>
          </p:cNvPr>
          <p:cNvSpPr txBox="1"/>
          <p:nvPr/>
        </p:nvSpPr>
        <p:spPr>
          <a:xfrm>
            <a:off x="508574" y="1534291"/>
            <a:ext cx="61838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Distribute the work in these phases with each phase informing the next: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A logo with blue and orange squares&#10;&#10;AI-generated content may be incorrect.">
            <a:extLst>
              <a:ext uri="{FF2B5EF4-FFF2-40B4-BE49-F238E27FC236}">
                <a16:creationId xmlns:a16="http://schemas.microsoft.com/office/drawing/2014/main" id="{1347D4E3-A54A-5353-E4E2-24C39853AE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8450" y="6383009"/>
            <a:ext cx="2625481" cy="471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28568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276</TotalTime>
  <Words>210</Words>
  <Application>Microsoft Office PowerPoint</Application>
  <PresentationFormat>On-screen Show (4:3)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ABERGER</dc:creator>
  <cp:lastModifiedBy>JOE ABERGER</cp:lastModifiedBy>
  <cp:revision>9</cp:revision>
  <dcterms:created xsi:type="dcterms:W3CDTF">2024-10-09T19:36:50Z</dcterms:created>
  <dcterms:modified xsi:type="dcterms:W3CDTF">2025-06-16T20:10:37Z</dcterms:modified>
</cp:coreProperties>
</file>