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7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8528"/>
    <a:srgbClr val="EE85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>
      <p:cViewPr varScale="1">
        <p:scale>
          <a:sx n="102" d="100"/>
          <a:sy n="102" d="100"/>
        </p:scale>
        <p:origin x="8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163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668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20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58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67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38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27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49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80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655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921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6/16/2025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83883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6" r:id="rId6"/>
    <p:sldLayoutId id="2147483821" r:id="rId7"/>
    <p:sldLayoutId id="2147483822" r:id="rId8"/>
    <p:sldLayoutId id="2147483823" r:id="rId9"/>
    <p:sldLayoutId id="2147483825" r:id="rId10"/>
    <p:sldLayoutId id="2147483824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E28E51F8-C4C4-4C10-6B2A-652CC6B092FC}"/>
              </a:ext>
            </a:extLst>
          </p:cNvPr>
          <p:cNvSpPr txBox="1">
            <a:spLocks/>
          </p:cNvSpPr>
          <p:nvPr/>
        </p:nvSpPr>
        <p:spPr>
          <a:xfrm>
            <a:off x="2078182" y="1297624"/>
            <a:ext cx="9339979" cy="503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Overpayment</a:t>
            </a:r>
            <a:r>
              <a:rPr lang="en-US" sz="1500" b="1" dirty="0">
                <a:solidFill>
                  <a:srgbClr val="EE8527"/>
                </a:solidFill>
                <a:latin typeface="source-sans-pro"/>
              </a:rPr>
              <a:t>.</a:t>
            </a:r>
            <a:r>
              <a:rPr lang="en-US" sz="1500" dirty="0">
                <a:solidFill>
                  <a:srgbClr val="EE8527"/>
                </a:solidFill>
                <a:latin typeface="source-sans-pro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Some companies feel they must overpay to block a competitive bid or to protect their turf. But when too much is paid, it can kill any chance to achieve a satisfactory return on investment.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dirty="0">
                <a:latin typeface="source-sans-pro"/>
              </a:rPr>
              <a:t> </a:t>
            </a:r>
            <a:br>
              <a:rPr lang="en-US" sz="1500" dirty="0">
                <a:latin typeface="source-sans-pro"/>
              </a:rPr>
            </a:br>
            <a:r>
              <a:rPr lang="en-US" sz="1500" b="1" dirty="0">
                <a:solidFill>
                  <a:srgbClr val="EE8527"/>
                </a:solidFill>
                <a:latin typeface="source-sans-pro"/>
              </a:rPr>
              <a:t>Lack of strategic clarity</a:t>
            </a:r>
            <a:r>
              <a:rPr lang="en-US" sz="1500" dirty="0">
                <a:solidFill>
                  <a:srgbClr val="EE8527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Companies often acquire for the wrong or unclear reasons. For instance, organizations may catch deal fever. They get caught up in a buying frenzy because other companies are making acquisitions. As a result, they do not realistically analyze how a deal will create value.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dirty="0">
                <a:latin typeface="source-sans-pro"/>
              </a:rPr>
              <a:t> </a:t>
            </a:r>
            <a:br>
              <a:rPr lang="en-US" sz="1500" dirty="0">
                <a:latin typeface="source-sans-pro"/>
              </a:rPr>
            </a:br>
            <a:r>
              <a:rPr lang="en-US" sz="1500" b="1" dirty="0">
                <a:solidFill>
                  <a:srgbClr val="EE8527"/>
                </a:solidFill>
                <a:latin typeface="source-sans-pro"/>
              </a:rPr>
              <a:t>Slow decision-making</a:t>
            </a:r>
            <a:r>
              <a:rPr lang="en-US" sz="1500" dirty="0">
                <a:solidFill>
                  <a:srgbClr val="EE8527"/>
                </a:solidFill>
                <a:latin typeface="source-sans-pro"/>
              </a:rPr>
              <a:t>.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 It can derail a deal. THERE ARE NO PERFECT Decisions IN M&amp;A, JUST GOOD AND TIMELY ONES.</a:t>
            </a:r>
          </a:p>
          <a:p>
            <a:r>
              <a:rPr lang="en-US" sz="1500" dirty="0">
                <a:latin typeface="source-sans-pro"/>
              </a:rPr>
              <a:t> </a:t>
            </a:r>
            <a:br>
              <a:rPr lang="en-US" sz="1500" dirty="0">
                <a:latin typeface="source-sans-pro"/>
              </a:rPr>
            </a:br>
            <a:r>
              <a:rPr lang="en-US" sz="1500" b="1" dirty="0">
                <a:solidFill>
                  <a:srgbClr val="EE8527"/>
                </a:solidFill>
                <a:latin typeface="source-sans-pro"/>
              </a:rPr>
              <a:t>Lack of buy-in</a:t>
            </a:r>
            <a:r>
              <a:rPr lang="en-US" sz="1500" dirty="0">
                <a:solidFill>
                  <a:srgbClr val="EE8527"/>
                </a:solidFill>
                <a:latin typeface="source-sans-pro"/>
              </a:rPr>
              <a:t>.</a:t>
            </a:r>
            <a:r>
              <a:rPr lang="en-US" sz="1500" dirty="0">
                <a:solidFill>
                  <a:schemeClr val="accent4"/>
                </a:solidFill>
                <a:latin typeface="source-sans-pro"/>
              </a:rPr>
              <a:t> 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We’ve all seen situations where the best-laid plans go astray. WELL-CRAFTED Integration plans aren’t worth MUCH if the people who are responsible for executing those plans don’t want to make them work.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dirty="0">
                <a:latin typeface="source-sans-pro"/>
              </a:rPr>
              <a:t> </a:t>
            </a:r>
            <a:br>
              <a:rPr lang="en-US" sz="1500" dirty="0">
                <a:latin typeface="source-sans-pro"/>
              </a:rPr>
            </a:br>
            <a:r>
              <a:rPr lang="en-US" sz="1500" b="1" dirty="0">
                <a:solidFill>
                  <a:srgbClr val="EE8527"/>
                </a:solidFill>
                <a:latin typeface="source-sans-pro"/>
              </a:rPr>
              <a:t>Culture clash</a:t>
            </a:r>
            <a:r>
              <a:rPr lang="en-US" sz="1500" dirty="0">
                <a:solidFill>
                  <a:srgbClr val="EE8527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Even companies in the same industry, serving the same customer segments, and holding the same values can suffer from culture clash. Culture incompatibility is real and can cause a deal to fail just as surely as other more "tangible" reasons.</a:t>
            </a:r>
            <a:endParaRPr lang="en-US" sz="1500" dirty="0">
              <a:solidFill>
                <a:schemeClr val="bg1"/>
              </a:solidFill>
            </a:endParaRPr>
          </a:p>
        </p:txBody>
      </p:sp>
      <p:pic>
        <p:nvPicPr>
          <p:cNvPr id="7" name="Picture 6" descr="A stack of coins and a sign&#10;&#10;Description automatically generated">
            <a:extLst>
              <a:ext uri="{FF2B5EF4-FFF2-40B4-BE49-F238E27FC236}">
                <a16:creationId xmlns:a16="http://schemas.microsoft.com/office/drawing/2014/main" id="{21F10265-2332-22CC-C9AA-7753DE36E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0882" y="1653309"/>
            <a:ext cx="673339" cy="628072"/>
          </a:xfrm>
          <a:prstGeom prst="rect">
            <a:avLst/>
          </a:prstGeom>
        </p:spPr>
      </p:pic>
      <p:pic>
        <p:nvPicPr>
          <p:cNvPr id="11" name="Picture 10" descr="A profile of a person with a black background&#10;&#10;Description automatically generated">
            <a:extLst>
              <a:ext uri="{FF2B5EF4-FFF2-40B4-BE49-F238E27FC236}">
                <a16:creationId xmlns:a16="http://schemas.microsoft.com/office/drawing/2014/main" id="{E530B38E-1C00-E51C-A06A-FF61BC882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6876" y="2701508"/>
            <a:ext cx="641350" cy="647700"/>
          </a:xfrm>
          <a:prstGeom prst="rect">
            <a:avLst/>
          </a:prstGeom>
        </p:spPr>
      </p:pic>
      <p:pic>
        <p:nvPicPr>
          <p:cNvPr id="14" name="Picture 13" descr="A person with a tie and a tie with a check mark and a cross&#10;&#10;Description automatically generated">
            <a:extLst>
              <a:ext uri="{FF2B5EF4-FFF2-40B4-BE49-F238E27FC236}">
                <a16:creationId xmlns:a16="http://schemas.microsoft.com/office/drawing/2014/main" id="{D9F56074-BE8F-4BF8-2D4D-F799C6B89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8939" y="3554848"/>
            <a:ext cx="739934" cy="739934"/>
          </a:xfrm>
          <a:prstGeom prst="rect">
            <a:avLst/>
          </a:prstGeom>
        </p:spPr>
      </p:pic>
      <p:pic>
        <p:nvPicPr>
          <p:cNvPr id="16" name="Picture 15" descr="A orange and black symbol of a person with a battery on their head&#10;&#10;Description automatically generated">
            <a:extLst>
              <a:ext uri="{FF2B5EF4-FFF2-40B4-BE49-F238E27FC236}">
                <a16:creationId xmlns:a16="http://schemas.microsoft.com/office/drawing/2014/main" id="{F9E41A9A-FD90-6F02-B2F5-98F26FCB57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23764" y="4365337"/>
            <a:ext cx="739934" cy="739934"/>
          </a:xfrm>
          <a:prstGeom prst="rect">
            <a:avLst/>
          </a:prstGeom>
        </p:spPr>
      </p:pic>
      <p:pic>
        <p:nvPicPr>
          <p:cNvPr id="18" name="Picture 17" descr="Two hands making a fist bump&#10;&#10;Description automatically generated">
            <a:extLst>
              <a:ext uri="{FF2B5EF4-FFF2-40B4-BE49-F238E27FC236}">
                <a16:creationId xmlns:a16="http://schemas.microsoft.com/office/drawing/2014/main" id="{37227F07-23F1-6B55-D8ED-6EBDAB263D5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5072" y="5273709"/>
            <a:ext cx="619091" cy="619091"/>
          </a:xfrm>
          <a:prstGeom prst="rect">
            <a:avLst/>
          </a:prstGeom>
        </p:spPr>
      </p:pic>
      <p:sp>
        <p:nvSpPr>
          <p:cNvPr id="9" name="Title 3">
            <a:extLst>
              <a:ext uri="{FF2B5EF4-FFF2-40B4-BE49-F238E27FC236}">
                <a16:creationId xmlns:a16="http://schemas.microsoft.com/office/drawing/2014/main" id="{6C536CD4-90C4-D749-EBB6-56BD3DA9B3F9}"/>
              </a:ext>
            </a:extLst>
          </p:cNvPr>
          <p:cNvSpPr txBox="1">
            <a:spLocks/>
          </p:cNvSpPr>
          <p:nvPr/>
        </p:nvSpPr>
        <p:spPr>
          <a:xfrm>
            <a:off x="575894" y="729658"/>
            <a:ext cx="11029616" cy="5035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bg1"/>
                </a:solidFill>
                <a:latin typeface="source-sans-pro"/>
              </a:rPr>
              <a:t>TEN COMMON REASONS WHY MERGERS FAIL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4F2AA5A-5D92-2BBB-E5BD-7062066ED44D}"/>
              </a:ext>
            </a:extLst>
          </p:cNvPr>
          <p:cNvSpPr txBox="1"/>
          <p:nvPr/>
        </p:nvSpPr>
        <p:spPr>
          <a:xfrm>
            <a:off x="0" y="6449294"/>
            <a:ext cx="12191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chemeClr val="bg1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    © PRITCHETT, LP                                                                                        MERGERINTEGRATION.COM                                                                                                   SLIDE 1 OF 2</a:t>
            </a:r>
          </a:p>
        </p:txBody>
      </p:sp>
      <p:pic>
        <p:nvPicPr>
          <p:cNvPr id="2" name="Picture 1" descr="A logo with blue and orange squares&#10;&#10;AI-generated content may be incorrect.">
            <a:extLst>
              <a:ext uri="{FF2B5EF4-FFF2-40B4-BE49-F238E27FC236}">
                <a16:creationId xmlns:a16="http://schemas.microsoft.com/office/drawing/2014/main" id="{D9BD84A2-C279-BEBF-2E34-D7C0F9EEA2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01126" y="47834"/>
            <a:ext cx="2733446" cy="490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5568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:a16="http://schemas.microsoft.com/office/drawing/2014/main" id="{A500936F-2043-3D10-C153-F7D76913EB5D}"/>
              </a:ext>
            </a:extLst>
          </p:cNvPr>
          <p:cNvSpPr txBox="1">
            <a:spLocks/>
          </p:cNvSpPr>
          <p:nvPr/>
        </p:nvSpPr>
        <p:spPr>
          <a:xfrm>
            <a:off x="575894" y="729658"/>
            <a:ext cx="11029616" cy="503524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b="1" dirty="0">
                <a:solidFill>
                  <a:schemeClr val="tx1"/>
                </a:solidFill>
                <a:latin typeface="source-sans-pro"/>
              </a:rPr>
              <a:t>TEN COMMON REASONS WHY MERGERS FAIL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CAEE438-1682-DA48-1491-8E3B157EF60F}"/>
              </a:ext>
            </a:extLst>
          </p:cNvPr>
          <p:cNvSpPr txBox="1">
            <a:spLocks/>
          </p:cNvSpPr>
          <p:nvPr/>
        </p:nvSpPr>
        <p:spPr>
          <a:xfrm>
            <a:off x="2050474" y="1310964"/>
            <a:ext cx="9328726" cy="4770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Loss of key customers</a:t>
            </a:r>
            <a:r>
              <a:rPr lang="en-US" sz="1500" dirty="0">
                <a:solidFill>
                  <a:srgbClr val="ED8528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tx1"/>
                </a:solidFill>
                <a:latin typeface="source-sans-pro"/>
              </a:rPr>
              <a:t>Because mergers make the market nervous, competitors may be able to persuade even loyal customers to jump ship.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...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dirty="0">
                <a:solidFill>
                  <a:schemeClr val="bg1"/>
                </a:solidFill>
                <a:latin typeface="source-sans-pro"/>
              </a:rPr>
              <a:t> 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Erosion of business fundamentals</a:t>
            </a:r>
            <a:r>
              <a:rPr lang="en-US" sz="1500" dirty="0">
                <a:solidFill>
                  <a:srgbClr val="ED8528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tx1"/>
                </a:solidFill>
                <a:latin typeface="source-sans-pro"/>
              </a:rPr>
              <a:t>The urgent demands of integration often take precedence over the day-to-day running of the business. As business fundamentals begin to erode, people tend to blame the problems on the merger. This can begin a vicious downward spiral of reduced revenues, sinking profits, and customer defections.</a:t>
            </a:r>
            <a:br>
              <a:rPr lang="en-US" sz="1500" dirty="0">
                <a:solidFill>
                  <a:schemeClr val="tx1"/>
                </a:solidFill>
                <a:latin typeface="source-sans-pro"/>
              </a:rPr>
            </a:br>
            <a:r>
              <a:rPr lang="en-US" sz="1500" dirty="0">
                <a:solidFill>
                  <a:schemeClr val="bg1"/>
                </a:solidFill>
                <a:latin typeface="source-sans-pro"/>
              </a:rPr>
              <a:t> 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Talent attrition</a:t>
            </a:r>
            <a:r>
              <a:rPr lang="en-US" sz="1500" dirty="0">
                <a:solidFill>
                  <a:srgbClr val="ED8528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tx1"/>
                </a:solidFill>
                <a:latin typeface="source-sans-pro"/>
              </a:rPr>
              <a:t>M&amp;A often gives key talent inside AN organization reason to pause and reconsider their career options. People who might otherwise ignore headhunters may now take their calls.</a:t>
            </a:r>
            <a:r>
              <a:rPr lang="en-US" sz="1500" dirty="0">
                <a:solidFill>
                  <a:schemeClr val="bg1"/>
                </a:solidFill>
                <a:latin typeface="source-sans-pro"/>
              </a:rPr>
              <a:t>.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dirty="0">
                <a:solidFill>
                  <a:schemeClr val="bg1"/>
                </a:solidFill>
                <a:latin typeface="source-sans-pro"/>
              </a:rPr>
              <a:t> 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Under-resourced integrations</a:t>
            </a:r>
            <a:r>
              <a:rPr lang="en-US" sz="1500" dirty="0">
                <a:solidFill>
                  <a:srgbClr val="ED8528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tx1"/>
                </a:solidFill>
                <a:latin typeface="source-sans-pro"/>
              </a:rPr>
              <a:t>Often, the same people responsible for running the business are ALSO tasked with planning and executing the integration. This double workload can burn people out and slow the integration. As a result, some anticipated synergies may be realized late or not at all.</a:t>
            </a:r>
            <a:br>
              <a:rPr lang="en-US" sz="1500" dirty="0">
                <a:solidFill>
                  <a:schemeClr val="tx1"/>
                </a:solidFill>
                <a:latin typeface="source-sans-pro"/>
              </a:rPr>
            </a:br>
            <a:r>
              <a:rPr lang="en-US" sz="1500" dirty="0">
                <a:solidFill>
                  <a:schemeClr val="bg1"/>
                </a:solidFill>
                <a:latin typeface="source-sans-pro"/>
              </a:rPr>
              <a:t> </a:t>
            </a:r>
            <a:br>
              <a:rPr lang="en-US" sz="1500" dirty="0">
                <a:solidFill>
                  <a:schemeClr val="bg1"/>
                </a:solidFill>
                <a:latin typeface="source-sans-pro"/>
              </a:rPr>
            </a:br>
            <a:r>
              <a:rPr lang="en-US" sz="1500" b="1" dirty="0">
                <a:solidFill>
                  <a:srgbClr val="ED8528"/>
                </a:solidFill>
                <a:latin typeface="source-sans-pro"/>
              </a:rPr>
              <a:t>Complexity</a:t>
            </a:r>
            <a:r>
              <a:rPr lang="en-US" sz="1500" dirty="0">
                <a:solidFill>
                  <a:srgbClr val="ED8528"/>
                </a:solidFill>
                <a:latin typeface="source-sans-pro"/>
              </a:rPr>
              <a:t>. </a:t>
            </a:r>
            <a:r>
              <a:rPr lang="en-US" sz="1500" dirty="0">
                <a:solidFill>
                  <a:schemeClr val="tx1"/>
                </a:solidFill>
                <a:latin typeface="source-sans-pro"/>
              </a:rPr>
              <a:t>Some companies overcomplicate their combinations. They tackle too many problems simultaneously. They fail to prioritize. This can lead to a sense of chaos and confusion that frightens people and leaves them unsure of what to do next. </a:t>
            </a:r>
            <a:br>
              <a:rPr lang="en-US" sz="1500" dirty="0">
                <a:solidFill>
                  <a:schemeClr val="tx1"/>
                </a:solidFill>
                <a:latin typeface="source-sans-pro"/>
              </a:rPr>
            </a:br>
            <a:endParaRPr lang="en-US" sz="1500" dirty="0">
              <a:solidFill>
                <a:schemeClr val="tx1"/>
              </a:solidFill>
            </a:endParaRPr>
          </a:p>
        </p:txBody>
      </p:sp>
      <p:pic>
        <p:nvPicPr>
          <p:cNvPr id="10" name="Picture 9" descr="Orange line art of a person running into a briefcase&#10;&#10;Description automatically generated">
            <a:extLst>
              <a:ext uri="{FF2B5EF4-FFF2-40B4-BE49-F238E27FC236}">
                <a16:creationId xmlns:a16="http://schemas.microsoft.com/office/drawing/2014/main" id="{451F47F5-984E-90CB-057E-680695CB9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672" y="1517072"/>
            <a:ext cx="598055" cy="598055"/>
          </a:xfrm>
          <a:prstGeom prst="rect">
            <a:avLst/>
          </a:prstGeom>
        </p:spPr>
      </p:pic>
      <p:pic>
        <p:nvPicPr>
          <p:cNvPr id="14" name="Picture 13" descr="A graph with an arrow pointing down&#10;&#10;Description automatically generated">
            <a:extLst>
              <a:ext uri="{FF2B5EF4-FFF2-40B4-BE49-F238E27FC236}">
                <a16:creationId xmlns:a16="http://schemas.microsoft.com/office/drawing/2014/main" id="{2AD3ABA0-618F-BE70-41CF-A5A69EC727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7672" y="2426725"/>
            <a:ext cx="598055" cy="598055"/>
          </a:xfrm>
          <a:prstGeom prst="rect">
            <a:avLst/>
          </a:prstGeom>
        </p:spPr>
      </p:pic>
      <p:pic>
        <p:nvPicPr>
          <p:cNvPr id="18" name="Picture 17" descr="A graph with a person and arrow down&#10;&#10;Description automatically generated with medium confidence">
            <a:extLst>
              <a:ext uri="{FF2B5EF4-FFF2-40B4-BE49-F238E27FC236}">
                <a16:creationId xmlns:a16="http://schemas.microsoft.com/office/drawing/2014/main" id="{FA61E974-FCCD-200F-215C-35160C1987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2256" y="3336378"/>
            <a:ext cx="687455" cy="598055"/>
          </a:xfrm>
          <a:prstGeom prst="rect">
            <a:avLst/>
          </a:prstGeom>
        </p:spPr>
      </p:pic>
      <p:pic>
        <p:nvPicPr>
          <p:cNvPr id="20" name="Picture 19" descr="A gear and clock with icons&#10;&#10;Description automatically generated with medium confidence">
            <a:extLst>
              <a:ext uri="{FF2B5EF4-FFF2-40B4-BE49-F238E27FC236}">
                <a16:creationId xmlns:a16="http://schemas.microsoft.com/office/drawing/2014/main" id="{88031C87-E74B-4FD6-AFD4-88B6E76A0B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37672" y="4144819"/>
            <a:ext cx="612183" cy="598055"/>
          </a:xfrm>
          <a:prstGeom prst="rect">
            <a:avLst/>
          </a:prstGeom>
        </p:spPr>
      </p:pic>
      <p:pic>
        <p:nvPicPr>
          <p:cNvPr id="22" name="Picture 21" descr="A orange gear with dots and lines&#10;&#10;Description automatically generated">
            <a:extLst>
              <a:ext uri="{FF2B5EF4-FFF2-40B4-BE49-F238E27FC236}">
                <a16:creationId xmlns:a16="http://schemas.microsoft.com/office/drawing/2014/main" id="{D14E0C9F-45C8-F0BA-4AF1-E0DE9CCFEF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62747" y="5141529"/>
            <a:ext cx="526472" cy="52647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5C130FE-6654-AC75-D3F5-96B36706EB4E}"/>
              </a:ext>
            </a:extLst>
          </p:cNvPr>
          <p:cNvSpPr txBox="1"/>
          <p:nvPr/>
        </p:nvSpPr>
        <p:spPr>
          <a:xfrm>
            <a:off x="0" y="6449294"/>
            <a:ext cx="12191999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    © PRITCHETT, LP                                                                                        MERGERINTEGRATION.COM                                                                                                   SLIDE 2 OF 2</a:t>
            </a:r>
          </a:p>
        </p:txBody>
      </p:sp>
    </p:spTree>
    <p:extLst>
      <p:ext uri="{BB962C8B-B14F-4D97-AF65-F5344CB8AC3E}">
        <p14:creationId xmlns:p14="http://schemas.microsoft.com/office/powerpoint/2010/main" val="1387228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DividendVTI">
  <a:themeElements>
    <a:clrScheme name="DividendVTI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ED8428"/>
      </a:accent1>
      <a:accent2>
        <a:srgbClr val="E6C46D"/>
      </a:accent2>
      <a:accent3>
        <a:srgbClr val="537685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476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Gill Sans MT</vt:lpstr>
      <vt:lpstr>Source Sans Pro</vt:lpstr>
      <vt:lpstr>source-sans-pro</vt:lpstr>
      <vt:lpstr>Wingdings 2</vt:lpstr>
      <vt:lpstr>DividendVTI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Sunny Shah</dc:creator>
  <cp:lastModifiedBy>JOE ABERGER</cp:lastModifiedBy>
  <cp:revision>4</cp:revision>
  <dcterms:created xsi:type="dcterms:W3CDTF">2024-11-19T19:21:16Z</dcterms:created>
  <dcterms:modified xsi:type="dcterms:W3CDTF">2025-06-16T20:17:00Z</dcterms:modified>
</cp:coreProperties>
</file>