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9" r:id="rId2"/>
    <p:sldId id="270" r:id="rId3"/>
    <p:sldId id="271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>
      <p:cViewPr varScale="1">
        <p:scale>
          <a:sx n="102" d="100"/>
          <a:sy n="102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85891-5FE4-A14D-A78B-CB6F67204269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0B5CC-F453-F740-8569-0E3963147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34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4:notes"/>
          <p:cNvSpPr txBox="1">
            <a:spLocks noGrp="1"/>
          </p:cNvSpPr>
          <p:nvPr>
            <p:ph type="body" idx="1"/>
          </p:nvPr>
        </p:nvSpPr>
        <p:spPr>
          <a:xfrm>
            <a:off x="702865" y="4476046"/>
            <a:ext cx="5604671" cy="3658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228" name="Google Shape;22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1162050"/>
            <a:ext cx="5584825" cy="3141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D999-8C9B-E4E3-5CFD-5147B89BB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F7DD50-5F5D-E2BA-BF4E-B57D6B41E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5FC7C-F75B-54D0-2D01-F4C941F5E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1130-25FF-E640-BA46-C3CF4CF34AC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08479-54A1-AE7A-CAC9-1BCC2D94B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4ECD2-7055-FF5A-1518-87955F920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26ED-A79E-864C-B5E3-BF7F602A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4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02D1-447A-46C0-CC29-2E7235BF3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1F60C7-D182-C84C-0777-1DAC4A760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78DEB-9CED-E469-5669-399E10CA4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1130-25FF-E640-BA46-C3CF4CF34AC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5CB6A-8BF9-3F9E-EF32-7301D406A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B4DB8-5D5A-B8E8-4F38-B2A6475C8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26ED-A79E-864C-B5E3-BF7F602A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1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520BD6-D172-761A-C72D-E619B7C09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500B60-58A0-DD91-8317-9EB1FFB43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58CC2-9219-A6F0-DA47-B21BB4418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1130-25FF-E640-BA46-C3CF4CF34AC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55AF1-297E-79D8-8FEB-A4C86316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4E5EE-DEF3-9853-A21D-3864F8C29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26ED-A79E-864C-B5E3-BF7F602A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35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38588" y="1872670"/>
            <a:ext cx="4429125" cy="500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50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305320" y="1814668"/>
            <a:ext cx="7581350" cy="192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50" b="0" i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2769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9296400" y="655320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0107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B5678-6022-0007-15B5-358ACF50F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99A98-E94A-124C-62F1-3F943FED9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9C902-6F42-DB4F-96F4-42C6354C4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1130-25FF-E640-BA46-C3CF4CF34AC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6E2FA-3ABB-BA63-DCA2-2ABA27AA1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DAE0A-8BEB-0933-A990-E2C61091D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26ED-A79E-864C-B5E3-BF7F602A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3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C998-9BA7-410D-91A9-6322CC76D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A98E9-47DA-9D4A-195C-08922FFF7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9B694-2DE6-46AC-F332-82AC641BC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1130-25FF-E640-BA46-C3CF4CF34AC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CC3A8-2FC7-6797-F2DC-21D44AAA2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7D686-3351-6AB4-3526-E84EAFD6E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26ED-A79E-864C-B5E3-BF7F602A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B14E1-8308-B8F1-9564-D056C6311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C69A6-751A-38B8-C5E3-70A7DA8F38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31F7F9-265C-D27E-04D3-B62212A59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1333A-F940-61A6-5CD1-F86FE7C9B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1130-25FF-E640-BA46-C3CF4CF34AC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024BF-408E-ACEA-4BE3-B45B222E6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BAE23-A1F0-AD8E-0ACA-9072B8F72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26ED-A79E-864C-B5E3-BF7F602A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8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DC721-576F-38EC-9091-6184AA59A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C53B1-8173-D0FB-4436-4ADAC7F79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D2AE2-DBDD-DD0D-DF2F-7D5D3F1AB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4E54F0-58DC-70CE-867E-E377291C3C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9EFDEE-DA67-5C1E-BE58-FE2F2259DE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025268-267B-F259-8896-857B4B194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1130-25FF-E640-BA46-C3CF4CF34AC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F51A35-18B3-86EB-0255-12C0194D1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185855-0FBC-0CD7-172C-37B7AFD51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26ED-A79E-864C-B5E3-BF7F602A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4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48A9-58E6-1AC4-4521-6F6D46CC3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F28158-2F17-F103-9825-7695F5234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1130-25FF-E640-BA46-C3CF4CF34AC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87301C-041F-8B51-5091-0D77C8E05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BD53D4-7A57-A331-299A-C1139F357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26ED-A79E-864C-B5E3-BF7F602A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9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082201-E76F-0EFD-95AF-A5735E93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1130-25FF-E640-BA46-C3CF4CF34AC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5F0870-CB44-816F-963C-E91F9F453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50AA92-DF92-14DF-B69A-759861946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26ED-A79E-864C-B5E3-BF7F602A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7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C217D-49FB-8475-4B38-F0A2BA434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0C752-0282-63E9-98E2-5C0228757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5C461-E7AF-D96B-51DC-1F05BDA51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B468E-BFF3-62A8-0D0F-108A60D0E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1130-25FF-E640-BA46-C3CF4CF34AC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EC7D20-2ADE-4CB5-BC96-978A32974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8156A-A841-D521-D0FD-772BD3B2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26ED-A79E-864C-B5E3-BF7F602A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4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BF39-0934-1779-D5A6-C09FDAC84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DEC475-7280-7A09-DDD8-84C7C4097A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4C9559-65F2-3255-2E33-017B52712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49A9C-D602-2C0D-3E4B-62A8867E8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1130-25FF-E640-BA46-C3CF4CF34AC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F07AD-17AC-B7A4-D67F-751A72F26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D167BC-F7C8-0B4C-9860-07956BACB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26ED-A79E-864C-B5E3-BF7F602A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7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CF26E2-4023-FB3A-A09F-55CB3718E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5905E-5770-F8B5-238E-0949FC021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46AA1-DEFE-5AC6-6A5F-A9A4C6C45F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0B1130-25FF-E640-BA46-C3CF4CF34AC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CC541-7F43-E71D-AD51-420132E9F4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1D436-AF2F-5E42-5D72-4FC1FDF89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2C26ED-A79E-864C-B5E3-BF7F602A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4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gerintegration.com/integration-strategy-and-governance" TargetMode="External"/><Relationship Id="rId2" Type="http://schemas.openxmlformats.org/officeDocument/2006/relationships/hyperlink" Target="https://www.mergerintegration.com/m-and-a-integration-strategy-guiding-principles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mergerintegration.com/ma-integration-training" TargetMode="External"/><Relationship Id="rId4" Type="http://schemas.openxmlformats.org/officeDocument/2006/relationships/hyperlink" Target="https://www.mergerintegration.com/integration-management-office-imo-meet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gerintegration.com/develop-culture-integration-plans" TargetMode="External"/><Relationship Id="rId2" Type="http://schemas.openxmlformats.org/officeDocument/2006/relationships/hyperlink" Target="https://www.mergerintegration.com/post-merger-integration-risk-acquisitions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mergerintegration.com/develop-staffing-and-retention" TargetMode="External"/><Relationship Id="rId4" Type="http://schemas.openxmlformats.org/officeDocument/2006/relationships/hyperlink" Target="https://www.mergerintegration.com/develop-m-a-communication-plan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gerintegration.com/acquisition-integration" TargetMode="External"/><Relationship Id="rId2" Type="http://schemas.openxmlformats.org/officeDocument/2006/relationships/hyperlink" Target="https://www.mergerintegration.com/develop-integration-plan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mergerintegration.com/lessons-learn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1"/>
          <p:cNvSpPr txBox="1">
            <a:spLocks noGrp="1"/>
          </p:cNvSpPr>
          <p:nvPr>
            <p:ph type="sldNum" idx="12"/>
          </p:nvPr>
        </p:nvSpPr>
        <p:spPr>
          <a:xfrm>
            <a:off x="9296400" y="6559208"/>
            <a:ext cx="275752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</a:t>
            </a:fld>
            <a:endParaRPr dirty="0"/>
          </a:p>
        </p:txBody>
      </p:sp>
      <p:sp>
        <p:nvSpPr>
          <p:cNvPr id="233" name="Google Shape;233;p21"/>
          <p:cNvSpPr txBox="1"/>
          <p:nvPr/>
        </p:nvSpPr>
        <p:spPr>
          <a:xfrm>
            <a:off x="340929" y="298792"/>
            <a:ext cx="9366951" cy="50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5" rIns="0" bIns="0" anchor="ctr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Steps in Post Merger Integration Process</a:t>
            </a:r>
            <a:endParaRPr sz="3200" b="1" i="0" u="none" strike="noStrike" cap="none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36" name="Google Shape;236;p21"/>
          <p:cNvSpPr/>
          <p:nvPr/>
        </p:nvSpPr>
        <p:spPr>
          <a:xfrm>
            <a:off x="6195058" y="4771778"/>
            <a:ext cx="1371628" cy="1306382"/>
          </a:xfrm>
          <a:prstGeom prst="rect">
            <a:avLst/>
          </a:prstGeom>
          <a:noFill/>
          <a:ln w="25400" cap="flat" cmpd="sng">
            <a:solidFill>
              <a:srgbClr val="4471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7" name="Google Shape;237;p21"/>
          <p:cNvSpPr/>
          <p:nvPr/>
        </p:nvSpPr>
        <p:spPr>
          <a:xfrm>
            <a:off x="6207680" y="3361574"/>
            <a:ext cx="1371628" cy="1306382"/>
          </a:xfrm>
          <a:prstGeom prst="rect">
            <a:avLst/>
          </a:prstGeom>
          <a:noFill/>
          <a:ln w="25400" cap="flat" cmpd="sng">
            <a:solidFill>
              <a:srgbClr val="4471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8" name="Google Shape;238;p21"/>
          <p:cNvSpPr/>
          <p:nvPr/>
        </p:nvSpPr>
        <p:spPr>
          <a:xfrm>
            <a:off x="6207680" y="1957150"/>
            <a:ext cx="1371628" cy="1306382"/>
          </a:xfrm>
          <a:prstGeom prst="rect">
            <a:avLst/>
          </a:prstGeom>
          <a:noFill/>
          <a:ln w="25400" cap="flat" cmpd="sng">
            <a:solidFill>
              <a:srgbClr val="4471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9" name="Google Shape;239;p21"/>
          <p:cNvSpPr/>
          <p:nvPr/>
        </p:nvSpPr>
        <p:spPr>
          <a:xfrm>
            <a:off x="4676816" y="4101428"/>
            <a:ext cx="1371628" cy="1306382"/>
          </a:xfrm>
          <a:prstGeom prst="rect">
            <a:avLst/>
          </a:prstGeom>
          <a:noFill/>
          <a:ln w="25400" cap="flat" cmpd="sng">
            <a:solidFill>
              <a:srgbClr val="4471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0" name="Google Shape;240;p21"/>
          <p:cNvSpPr txBox="1"/>
          <p:nvPr/>
        </p:nvSpPr>
        <p:spPr>
          <a:xfrm>
            <a:off x="3335269" y="3780239"/>
            <a:ext cx="1058630" cy="469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30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3: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Conduct Joint IMO Meeting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21"/>
          <p:cNvSpPr txBox="1"/>
          <p:nvPr/>
        </p:nvSpPr>
        <p:spPr>
          <a:xfrm>
            <a:off x="3381338" y="5190443"/>
            <a:ext cx="966493" cy="469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30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4: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Provide M&amp;A Training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21"/>
          <p:cNvSpPr txBox="1"/>
          <p:nvPr/>
        </p:nvSpPr>
        <p:spPr>
          <a:xfrm>
            <a:off x="3413159" y="2383115"/>
            <a:ext cx="902852" cy="469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30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2: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Determine Governance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21"/>
          <p:cNvSpPr txBox="1"/>
          <p:nvPr/>
        </p:nvSpPr>
        <p:spPr>
          <a:xfrm>
            <a:off x="6326271" y="3686495"/>
            <a:ext cx="1134446" cy="656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300" rIns="0" bIns="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8: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Develop Stafﬁng &amp; Retention Plans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4" name="Google Shape;244;p21"/>
          <p:cNvSpPr txBox="1"/>
          <p:nvPr/>
        </p:nvSpPr>
        <p:spPr>
          <a:xfrm>
            <a:off x="7874009" y="3833270"/>
            <a:ext cx="963158" cy="362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2725" rIns="0" bIns="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10: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Execute Plans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5" name="Google Shape;245;p21"/>
          <p:cNvSpPr txBox="1"/>
          <p:nvPr/>
        </p:nvSpPr>
        <p:spPr>
          <a:xfrm>
            <a:off x="6300816" y="5161144"/>
            <a:ext cx="1179162" cy="52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2725" rIns="0" bIns="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9: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Develop Project Integration Plans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6" name="Google Shape;246;p21"/>
          <p:cNvSpPr txBox="1"/>
          <p:nvPr/>
        </p:nvSpPr>
        <p:spPr>
          <a:xfrm>
            <a:off x="6346308" y="2264186"/>
            <a:ext cx="1113423" cy="692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2725" rIns="0" bIns="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7: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Develop Communication Plans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7" name="Google Shape;247;p21"/>
          <p:cNvSpPr txBox="1"/>
          <p:nvPr/>
        </p:nvSpPr>
        <p:spPr>
          <a:xfrm>
            <a:off x="4855162" y="3014913"/>
            <a:ext cx="1014936" cy="656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300" rIns="0" bIns="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5: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Develop Risk Management Plans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8" name="Google Shape;248;p21"/>
          <p:cNvSpPr txBox="1"/>
          <p:nvPr/>
        </p:nvSpPr>
        <p:spPr>
          <a:xfrm>
            <a:off x="4770013" y="4490794"/>
            <a:ext cx="1185234" cy="52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2725" rIns="0" bIns="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6: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Develop Culture Integration Plans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1"/>
          <p:cNvSpPr/>
          <p:nvPr/>
        </p:nvSpPr>
        <p:spPr>
          <a:xfrm>
            <a:off x="3178770" y="1963656"/>
            <a:ext cx="1371628" cy="1306382"/>
          </a:xfrm>
          <a:prstGeom prst="rect">
            <a:avLst/>
          </a:prstGeom>
          <a:noFill/>
          <a:ln w="25400" cap="flat" cmpd="sng">
            <a:solidFill>
              <a:srgbClr val="4471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0" name="Google Shape;250;p21"/>
          <p:cNvSpPr/>
          <p:nvPr/>
        </p:nvSpPr>
        <p:spPr>
          <a:xfrm>
            <a:off x="3178770" y="3361574"/>
            <a:ext cx="1371628" cy="1306382"/>
          </a:xfrm>
          <a:prstGeom prst="rect">
            <a:avLst/>
          </a:prstGeom>
          <a:noFill/>
          <a:ln w="25400" cap="flat" cmpd="sng">
            <a:solidFill>
              <a:srgbClr val="4471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1" name="Google Shape;251;p21"/>
          <p:cNvSpPr/>
          <p:nvPr/>
        </p:nvSpPr>
        <p:spPr>
          <a:xfrm>
            <a:off x="3178770" y="4771778"/>
            <a:ext cx="1371628" cy="1306382"/>
          </a:xfrm>
          <a:prstGeom prst="rect">
            <a:avLst/>
          </a:prstGeom>
          <a:noFill/>
          <a:ln w="25400" cap="flat" cmpd="sng">
            <a:solidFill>
              <a:srgbClr val="4471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2" name="Google Shape;252;p21"/>
          <p:cNvSpPr/>
          <p:nvPr/>
        </p:nvSpPr>
        <p:spPr>
          <a:xfrm>
            <a:off x="7669774" y="3361574"/>
            <a:ext cx="1371628" cy="1306382"/>
          </a:xfrm>
          <a:prstGeom prst="rect">
            <a:avLst/>
          </a:prstGeom>
          <a:noFill/>
          <a:ln w="25400" cap="flat" cmpd="sng">
            <a:solidFill>
              <a:srgbClr val="4471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3" name="Google Shape;253;p21"/>
          <p:cNvSpPr/>
          <p:nvPr/>
        </p:nvSpPr>
        <p:spPr>
          <a:xfrm>
            <a:off x="4676816" y="2689992"/>
            <a:ext cx="1371628" cy="1306382"/>
          </a:xfrm>
          <a:prstGeom prst="rect">
            <a:avLst/>
          </a:prstGeom>
          <a:noFill/>
          <a:ln w="25400" cap="flat" cmpd="sng">
            <a:solidFill>
              <a:srgbClr val="4471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4" name="Google Shape;254;p21"/>
          <p:cNvSpPr/>
          <p:nvPr/>
        </p:nvSpPr>
        <p:spPr>
          <a:xfrm>
            <a:off x="1716676" y="3361574"/>
            <a:ext cx="1371628" cy="1306382"/>
          </a:xfrm>
          <a:prstGeom prst="rect">
            <a:avLst/>
          </a:prstGeom>
          <a:noFill/>
          <a:ln w="25400" cap="flat" cmpd="sng">
            <a:solidFill>
              <a:srgbClr val="4471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5" name="Google Shape;255;p21"/>
          <p:cNvSpPr txBox="1"/>
          <p:nvPr/>
        </p:nvSpPr>
        <p:spPr>
          <a:xfrm>
            <a:off x="1907788" y="3595161"/>
            <a:ext cx="989405" cy="812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2725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1: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Deﬁne Strategy &amp; Guiding Principles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21"/>
          <p:cNvSpPr txBox="1"/>
          <p:nvPr/>
        </p:nvSpPr>
        <p:spPr>
          <a:xfrm>
            <a:off x="9307560" y="3750940"/>
            <a:ext cx="1099289" cy="52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2725" rIns="0" bIns="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11: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Capture Lessons Learned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7" name="Google Shape;257;p21"/>
          <p:cNvSpPr/>
          <p:nvPr/>
        </p:nvSpPr>
        <p:spPr>
          <a:xfrm>
            <a:off x="9171390" y="3361574"/>
            <a:ext cx="1371628" cy="1306382"/>
          </a:xfrm>
          <a:prstGeom prst="rect">
            <a:avLst/>
          </a:prstGeom>
          <a:noFill/>
          <a:ln w="25400" cap="flat" cmpd="sng">
            <a:solidFill>
              <a:srgbClr val="4471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" name="Google Shape;234;p21">
            <a:extLst>
              <a:ext uri="{FF2B5EF4-FFF2-40B4-BE49-F238E27FC236}">
                <a16:creationId xmlns:a16="http://schemas.microsoft.com/office/drawing/2014/main" id="{1CC6D20B-9309-42BF-F156-1E660CCC1256}"/>
              </a:ext>
            </a:extLst>
          </p:cNvPr>
          <p:cNvSpPr/>
          <p:nvPr/>
        </p:nvSpPr>
        <p:spPr>
          <a:xfrm>
            <a:off x="375488" y="891696"/>
            <a:ext cx="3016250" cy="236063"/>
          </a:xfrm>
          <a:custGeom>
            <a:avLst/>
            <a:gdLst/>
            <a:ahLst/>
            <a:cxnLst/>
            <a:rect l="l" t="t" r="r" b="b"/>
            <a:pathLst>
              <a:path w="603250" h="120000" extrusionOk="0">
                <a:moveTo>
                  <a:pt x="602627" y="0"/>
                </a:move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E346B87B-D9E8-B625-A194-D39277D2B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5555" y="6466683"/>
            <a:ext cx="2272073" cy="4078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9C9E6CF-2C42-C31B-280C-F2A19500585C}"/>
              </a:ext>
            </a:extLst>
          </p:cNvPr>
          <p:cNvSpPr txBox="1"/>
          <p:nvPr/>
        </p:nvSpPr>
        <p:spPr>
          <a:xfrm>
            <a:off x="138079" y="6517429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EF11941-89D5-D188-A059-3D857AFD2892}"/>
              </a:ext>
            </a:extLst>
          </p:cNvPr>
          <p:cNvSpPr txBox="1"/>
          <p:nvPr/>
        </p:nvSpPr>
        <p:spPr>
          <a:xfrm>
            <a:off x="773150" y="800953"/>
            <a:ext cx="960529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Montserrat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Define Integration Strategy and Guiding Principles</a:t>
            </a:r>
            <a:br>
              <a:rPr lang="en-US" dirty="0">
                <a:latin typeface="Montserrat" pitchFamily="2" charset="77"/>
              </a:rPr>
            </a:br>
            <a:r>
              <a:rPr lang="en-US" dirty="0">
                <a:latin typeface="Montserrat" pitchFamily="2" charset="77"/>
              </a:rPr>
              <a:t>Facilitate executive session with senior leaders to determine planning direction and clarify integration goals, the extent of the integration, assumptions, non-negotiables, success metrics, and vision.</a:t>
            </a:r>
            <a:br>
              <a:rPr lang="en-US" dirty="0">
                <a:latin typeface="Montserrat" pitchFamily="2" charset="77"/>
              </a:rPr>
            </a:br>
            <a:endParaRPr lang="en-US" dirty="0">
              <a:latin typeface="Montserrat" pitchFamily="2" charset="77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Montserrat" pitchFamily="2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Determine M&amp;A Integration Governance</a:t>
            </a:r>
            <a:br>
              <a:rPr lang="en-US" dirty="0">
                <a:latin typeface="Montserrat" pitchFamily="2" charset="77"/>
              </a:rPr>
            </a:br>
            <a:r>
              <a:rPr lang="en-US" dirty="0">
                <a:latin typeface="Montserrat" pitchFamily="2" charset="77"/>
              </a:rPr>
              <a:t>Define the hierarchy, structure, roles, and resources for the integration project.</a:t>
            </a:r>
            <a:br>
              <a:rPr lang="en-US" dirty="0">
                <a:latin typeface="Montserrat" pitchFamily="2" charset="77"/>
              </a:rPr>
            </a:br>
            <a:endParaRPr lang="en-US" dirty="0">
              <a:latin typeface="Montserrat" pitchFamily="2" charset="77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Montserrat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Conduct Integration Management Office (IMO) Meeting</a:t>
            </a:r>
            <a:br>
              <a:rPr lang="en-US" dirty="0">
                <a:latin typeface="Montserrat" pitchFamily="2" charset="77"/>
              </a:rPr>
            </a:br>
            <a:r>
              <a:rPr lang="en-US" dirty="0">
                <a:latin typeface="Montserrat" pitchFamily="2" charset="77"/>
              </a:rPr>
              <a:t>Plan and facilitate an IMO kickoff event to formally commence the integration process and officially onboard integration teams by reviewing pre-planning input, rules of engagement, objectives, and methodology.</a:t>
            </a:r>
            <a:br>
              <a:rPr lang="en-US" dirty="0">
                <a:latin typeface="Montserrat" pitchFamily="2" charset="77"/>
              </a:rPr>
            </a:br>
            <a:endParaRPr lang="en-US" dirty="0">
              <a:latin typeface="Montserrat" pitchFamily="2" charset="77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Montserrat" pitchFamily="2" charset="77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Provide Post Merger Integration Training</a:t>
            </a:r>
            <a:br>
              <a:rPr lang="en-US" dirty="0">
                <a:latin typeface="Montserrat" pitchFamily="2" charset="77"/>
              </a:rPr>
            </a:br>
            <a:r>
              <a:rPr lang="en-US" dirty="0">
                <a:latin typeface="Montserrat" pitchFamily="2" charset="77"/>
              </a:rPr>
              <a:t>Teach integration teams a common methodology for the integration. Level set everyone with the same information.</a:t>
            </a:r>
            <a:br>
              <a:rPr lang="en-US" dirty="0">
                <a:latin typeface="Montserrat" pitchFamily="2" charset="77"/>
              </a:rPr>
            </a:br>
            <a:endParaRPr lang="en-US" dirty="0">
              <a:latin typeface="Montserrat" pitchFamily="2" charset="77"/>
            </a:endParaRPr>
          </a:p>
        </p:txBody>
      </p:sp>
      <p:sp>
        <p:nvSpPr>
          <p:cNvPr id="8" name="Google Shape;233;p21">
            <a:extLst>
              <a:ext uri="{FF2B5EF4-FFF2-40B4-BE49-F238E27FC236}">
                <a16:creationId xmlns:a16="http://schemas.microsoft.com/office/drawing/2014/main" id="{6BF2A060-1833-59B2-4553-E083E97BD5C1}"/>
              </a:ext>
            </a:extLst>
          </p:cNvPr>
          <p:cNvSpPr txBox="1"/>
          <p:nvPr/>
        </p:nvSpPr>
        <p:spPr>
          <a:xfrm>
            <a:off x="340929" y="298792"/>
            <a:ext cx="9366951" cy="50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5" rIns="0" bIns="0" anchor="ctr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Steps in Post Merger Integration Process</a:t>
            </a:r>
            <a:endParaRPr sz="3200" b="1" i="0" u="none" strike="noStrike" cap="none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9" name="Google Shape;234;p21">
            <a:extLst>
              <a:ext uri="{FF2B5EF4-FFF2-40B4-BE49-F238E27FC236}">
                <a16:creationId xmlns:a16="http://schemas.microsoft.com/office/drawing/2014/main" id="{FE090625-9997-84CE-A42C-8CF96133DFBF}"/>
              </a:ext>
            </a:extLst>
          </p:cNvPr>
          <p:cNvSpPr/>
          <p:nvPr/>
        </p:nvSpPr>
        <p:spPr>
          <a:xfrm>
            <a:off x="375488" y="891696"/>
            <a:ext cx="3016250" cy="236063"/>
          </a:xfrm>
          <a:custGeom>
            <a:avLst/>
            <a:gdLst/>
            <a:ahLst/>
            <a:cxnLst/>
            <a:rect l="l" t="t" r="r" b="b"/>
            <a:pathLst>
              <a:path w="603250" h="120000" extrusionOk="0">
                <a:moveTo>
                  <a:pt x="602627" y="0"/>
                </a:move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87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5FEA25-915F-D5FE-B13F-A8D3040F9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08117F0-C6B0-5578-A740-782CA41EE653}"/>
              </a:ext>
            </a:extLst>
          </p:cNvPr>
          <p:cNvSpPr txBox="1"/>
          <p:nvPr/>
        </p:nvSpPr>
        <p:spPr>
          <a:xfrm>
            <a:off x="773150" y="891697"/>
            <a:ext cx="960529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 startAt="5"/>
            </a:pPr>
            <a:r>
              <a:rPr lang="en-US" dirty="0">
                <a:solidFill>
                  <a:srgbClr val="0070C0"/>
                </a:solidFill>
                <a:latin typeface="Montserrat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Develop Post Merger Integration Risk Management Plan</a:t>
            </a:r>
            <a:br>
              <a:rPr lang="en-US" dirty="0">
                <a:latin typeface="Montserrat" pitchFamily="2" charset="77"/>
              </a:rPr>
            </a:br>
            <a:r>
              <a:rPr lang="en-US" dirty="0">
                <a:latin typeface="Montserrat" pitchFamily="2" charset="77"/>
              </a:rPr>
              <a:t>Create risk management plan that proactively addresses major events that could negatively impact the integration.</a:t>
            </a:r>
            <a:br>
              <a:rPr lang="en-US" dirty="0">
                <a:latin typeface="Montserrat" pitchFamily="2" charset="77"/>
              </a:rPr>
            </a:br>
            <a:endParaRPr lang="en-US" dirty="0">
              <a:latin typeface="Montserrat" pitchFamily="2" charset="77"/>
            </a:endParaRPr>
          </a:p>
          <a:p>
            <a:pPr marL="342900" indent="-342900">
              <a:buFont typeface="+mj-lt"/>
              <a:buAutoNum type="arabicPeriod" startAt="5"/>
            </a:pPr>
            <a:r>
              <a:rPr lang="en-US" dirty="0">
                <a:solidFill>
                  <a:srgbClr val="0070C0"/>
                </a:solidFill>
                <a:latin typeface="Montserrat" pitchFamily="2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Develop Culture Integration Plans</a:t>
            </a:r>
            <a:br>
              <a:rPr lang="en-US" dirty="0">
                <a:latin typeface="Montserrat" pitchFamily="2" charset="77"/>
              </a:rPr>
            </a:br>
            <a:r>
              <a:rPr lang="en-US" dirty="0">
                <a:latin typeface="Montserrat" pitchFamily="2" charset="77"/>
              </a:rPr>
              <a:t>Perform culture analysis that isolates the cultural risk factors that pose the greatest integration challenges and develop plans to address them.</a:t>
            </a:r>
            <a:br>
              <a:rPr lang="en-US" dirty="0">
                <a:latin typeface="Montserrat" pitchFamily="2" charset="77"/>
              </a:rPr>
            </a:br>
            <a:endParaRPr lang="en-US" dirty="0">
              <a:latin typeface="Montserrat" pitchFamily="2" charset="77"/>
            </a:endParaRPr>
          </a:p>
          <a:p>
            <a:pPr marL="342900" indent="-342900">
              <a:buFont typeface="+mj-lt"/>
              <a:buAutoNum type="arabicPeriod" startAt="5"/>
            </a:pPr>
            <a:r>
              <a:rPr lang="en-US" dirty="0">
                <a:solidFill>
                  <a:srgbClr val="0070C0"/>
                </a:solidFill>
                <a:latin typeface="Montserrat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Develop Post Merger Integration Communication Plans</a:t>
            </a:r>
            <a:br>
              <a:rPr lang="en-US" dirty="0">
                <a:latin typeface="Montserrat" pitchFamily="2" charset="77"/>
              </a:rPr>
            </a:br>
            <a:r>
              <a:rPr lang="en-US" dirty="0">
                <a:latin typeface="Montserrat" pitchFamily="2" charset="77"/>
              </a:rPr>
              <a:t>Create detailed communication plans including detailed Day 1, week 1 schedule, and event sequence.</a:t>
            </a:r>
            <a:br>
              <a:rPr lang="en-US" dirty="0">
                <a:latin typeface="Montserrat" pitchFamily="2" charset="77"/>
              </a:rPr>
            </a:br>
            <a:endParaRPr lang="en-US" dirty="0">
              <a:latin typeface="Montserrat" pitchFamily="2" charset="77"/>
            </a:endParaRPr>
          </a:p>
          <a:p>
            <a:pPr marL="342900" indent="-342900">
              <a:buFont typeface="+mj-lt"/>
              <a:buAutoNum type="arabicPeriod" startAt="5"/>
            </a:pPr>
            <a:r>
              <a:rPr lang="en-US" dirty="0">
                <a:solidFill>
                  <a:srgbClr val="0070C0"/>
                </a:solidFill>
                <a:latin typeface="Montserrat" pitchFamily="2" charset="77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Develop Post Merger Staffing &amp; Retention Plans</a:t>
            </a:r>
            <a:br>
              <a:rPr lang="en-US" dirty="0">
                <a:solidFill>
                  <a:srgbClr val="0070C0"/>
                </a:solidFill>
                <a:latin typeface="Montserrat" pitchFamily="2" charset="77"/>
              </a:rPr>
            </a:br>
            <a:r>
              <a:rPr lang="en-US" dirty="0">
                <a:latin typeface="Montserrat" pitchFamily="2" charset="77"/>
              </a:rPr>
              <a:t>Develop approach, process, and timing for “Newco” cost and organization structure recommendations.</a:t>
            </a:r>
          </a:p>
          <a:p>
            <a:pPr>
              <a:buNone/>
            </a:pPr>
            <a:br>
              <a:rPr lang="en-US" dirty="0">
                <a:latin typeface="Montserrat" pitchFamily="2" charset="77"/>
              </a:rPr>
            </a:br>
            <a:endParaRPr lang="en-US" dirty="0">
              <a:latin typeface="Montserrat" pitchFamily="2" charset="77"/>
            </a:endParaRPr>
          </a:p>
        </p:txBody>
      </p:sp>
      <p:sp>
        <p:nvSpPr>
          <p:cNvPr id="8" name="Google Shape;233;p21">
            <a:extLst>
              <a:ext uri="{FF2B5EF4-FFF2-40B4-BE49-F238E27FC236}">
                <a16:creationId xmlns:a16="http://schemas.microsoft.com/office/drawing/2014/main" id="{E1BECECB-D3B9-A02E-144E-B7493B8B34D8}"/>
              </a:ext>
            </a:extLst>
          </p:cNvPr>
          <p:cNvSpPr txBox="1"/>
          <p:nvPr/>
        </p:nvSpPr>
        <p:spPr>
          <a:xfrm>
            <a:off x="340929" y="298792"/>
            <a:ext cx="9366951" cy="50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5" rIns="0" bIns="0" anchor="ctr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Steps in Post Merger Integration Process</a:t>
            </a:r>
            <a:endParaRPr sz="3200" b="1" i="0" u="none" strike="noStrike" cap="none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" name="Google Shape;234;p21">
            <a:extLst>
              <a:ext uri="{FF2B5EF4-FFF2-40B4-BE49-F238E27FC236}">
                <a16:creationId xmlns:a16="http://schemas.microsoft.com/office/drawing/2014/main" id="{DC837AD3-3420-C52E-E024-61F82EA8A01C}"/>
              </a:ext>
            </a:extLst>
          </p:cNvPr>
          <p:cNvSpPr/>
          <p:nvPr/>
        </p:nvSpPr>
        <p:spPr>
          <a:xfrm>
            <a:off x="375488" y="891696"/>
            <a:ext cx="3016250" cy="236063"/>
          </a:xfrm>
          <a:custGeom>
            <a:avLst/>
            <a:gdLst/>
            <a:ahLst/>
            <a:cxnLst/>
            <a:rect l="l" t="t" r="r" b="b"/>
            <a:pathLst>
              <a:path w="603250" h="120000" extrusionOk="0">
                <a:moveTo>
                  <a:pt x="602627" y="0"/>
                </a:move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1908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68144-F27D-CE30-FD4E-7BBF2AD01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1114E20-C95E-C30E-29C1-A680600D9704}"/>
              </a:ext>
            </a:extLst>
          </p:cNvPr>
          <p:cNvSpPr txBox="1"/>
          <p:nvPr/>
        </p:nvSpPr>
        <p:spPr>
          <a:xfrm>
            <a:off x="773150" y="1456273"/>
            <a:ext cx="960529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9"/>
            </a:pPr>
            <a:r>
              <a:rPr lang="en-US" dirty="0">
                <a:solidFill>
                  <a:srgbClr val="0070C0"/>
                </a:solidFill>
                <a:latin typeface="Montserrat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Develop M&amp;A Project Integration Plans</a:t>
            </a:r>
            <a:br>
              <a:rPr lang="en-US" dirty="0">
                <a:solidFill>
                  <a:srgbClr val="0070C0"/>
                </a:solidFill>
                <a:latin typeface="Montserrat" pitchFamily="2" charset="77"/>
              </a:rPr>
            </a:br>
            <a:r>
              <a:rPr lang="en-US" dirty="0">
                <a:latin typeface="Montserrat" pitchFamily="2" charset="77"/>
              </a:rPr>
              <a:t>Create a comprehensive project plan and timeline for all integration activities including a detailed integration road map that includes integrated schedule, budget, and milestones for each functional work stream.</a:t>
            </a:r>
            <a:br>
              <a:rPr lang="en-US" dirty="0">
                <a:latin typeface="Montserrat" pitchFamily="2" charset="77"/>
              </a:rPr>
            </a:br>
            <a:endParaRPr lang="en-US" dirty="0">
              <a:latin typeface="Montserrat" pitchFamily="2" charset="77"/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US" dirty="0">
                <a:solidFill>
                  <a:srgbClr val="0070C0"/>
                </a:solidFill>
                <a:latin typeface="Montserrat" pitchFamily="2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Execute Acquisition Integration Plans (Includes Day 1 Plans)</a:t>
            </a:r>
            <a:br>
              <a:rPr lang="en-US" dirty="0">
                <a:latin typeface="Montserrat" pitchFamily="2" charset="77"/>
              </a:rPr>
            </a:br>
            <a:r>
              <a:rPr lang="en-US" dirty="0">
                <a:latin typeface="Montserrat" pitchFamily="2" charset="77"/>
              </a:rPr>
              <a:t>Implement plans and closely monitor the success of implementation with respect to quality, time, costs, and synergies.</a:t>
            </a:r>
            <a:br>
              <a:rPr lang="en-US" dirty="0">
                <a:latin typeface="Montserrat" pitchFamily="2" charset="77"/>
              </a:rPr>
            </a:br>
            <a:endParaRPr lang="en-US" dirty="0">
              <a:latin typeface="Montserrat" pitchFamily="2" charset="77"/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US" dirty="0">
                <a:solidFill>
                  <a:srgbClr val="0070C0"/>
                </a:solidFill>
                <a:latin typeface="Montserrat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Capture M&amp;A Integration Lessons Learned</a:t>
            </a:r>
            <a:br>
              <a:rPr lang="en-US" dirty="0">
                <a:latin typeface="Montserrat" pitchFamily="2" charset="77"/>
              </a:rPr>
            </a:br>
            <a:r>
              <a:rPr lang="en-US" dirty="0">
                <a:latin typeface="Montserrat" pitchFamily="2" charset="77"/>
              </a:rPr>
              <a:t>Debrief to document and capture key learnings about the integration process.</a:t>
            </a:r>
          </a:p>
          <a:p>
            <a:endParaRPr lang="en-US" dirty="0"/>
          </a:p>
        </p:txBody>
      </p:sp>
      <p:sp>
        <p:nvSpPr>
          <p:cNvPr id="8" name="Google Shape;233;p21">
            <a:extLst>
              <a:ext uri="{FF2B5EF4-FFF2-40B4-BE49-F238E27FC236}">
                <a16:creationId xmlns:a16="http://schemas.microsoft.com/office/drawing/2014/main" id="{D35203BA-E5A6-C8A5-8491-4A662A10F4E9}"/>
              </a:ext>
            </a:extLst>
          </p:cNvPr>
          <p:cNvSpPr txBox="1"/>
          <p:nvPr/>
        </p:nvSpPr>
        <p:spPr>
          <a:xfrm>
            <a:off x="340929" y="298792"/>
            <a:ext cx="9366951" cy="50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5" rIns="0" bIns="0" anchor="ctr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Steps in Post Merger Integration Process</a:t>
            </a:r>
            <a:endParaRPr sz="3200" b="1" i="0" u="none" strike="noStrike" cap="none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" name="Google Shape;234;p21">
            <a:extLst>
              <a:ext uri="{FF2B5EF4-FFF2-40B4-BE49-F238E27FC236}">
                <a16:creationId xmlns:a16="http://schemas.microsoft.com/office/drawing/2014/main" id="{541D5347-0FEF-8C1A-C84C-228D5B2FC7B0}"/>
              </a:ext>
            </a:extLst>
          </p:cNvPr>
          <p:cNvSpPr/>
          <p:nvPr/>
        </p:nvSpPr>
        <p:spPr>
          <a:xfrm>
            <a:off x="375488" y="891696"/>
            <a:ext cx="3016250" cy="236063"/>
          </a:xfrm>
          <a:custGeom>
            <a:avLst/>
            <a:gdLst/>
            <a:ahLst/>
            <a:cxnLst/>
            <a:rect l="l" t="t" r="r" b="b"/>
            <a:pathLst>
              <a:path w="603250" h="120000" extrusionOk="0">
                <a:moveTo>
                  <a:pt x="602627" y="0"/>
                </a:move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3342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435</Words>
  <Application>Microsoft Office PowerPoint</Application>
  <PresentationFormat>Widescreen</PresentationFormat>
  <Paragraphs>43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Montserrat</vt:lpstr>
      <vt:lpstr>Montserrat Black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 ABERGER</dc:creator>
  <cp:lastModifiedBy>JOE ABERGER</cp:lastModifiedBy>
  <cp:revision>3</cp:revision>
  <dcterms:created xsi:type="dcterms:W3CDTF">2025-06-11T03:11:13Z</dcterms:created>
  <dcterms:modified xsi:type="dcterms:W3CDTF">2025-06-16T20:22:31Z</dcterms:modified>
</cp:coreProperties>
</file>