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3F5A9-1347-844B-9358-B1D7AF6B14DB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0C506-A59A-8E4E-8438-B2DD72D5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9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400"/>
              <a:buNone/>
            </a:pPr>
            <a:endParaRPr dirty="0"/>
          </a:p>
        </p:txBody>
      </p:sp>
      <p:sp>
        <p:nvSpPr>
          <p:cNvPr id="641" name="Google Shape;64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1248-2A8E-8161-E0E9-4F46B5A9A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D0C8A-3703-9929-B065-A92312A40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8CEC-4D2A-359E-0102-D677D8E3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2C6D9-AC74-4173-D0E8-DCC94D47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2C4A-7ED9-372C-772B-C93F2AEC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85CD-B5D9-C281-5B38-B7DCFE31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AAE54-52FF-64AE-1036-229558806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5AEAC-C62E-9614-83CF-AB963C6C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BBE8-4D67-3006-3E06-51770644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95A1A-B5E5-B459-AEBE-645AC6C5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5AA49-D0B9-B479-7028-F73E49904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AF434-2276-0585-28B9-F6B6F71CA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1890F-6267-285F-88D9-4B0B86B5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380F-1358-067B-EE20-8416D674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009BD-3BED-85BF-9CE7-45D76470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8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2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6DE9-E800-19FB-4052-1FD9AD2B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8CBB5-FE8D-142D-0B13-7AF25D70D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AE264-4ADD-962B-F799-FFA909F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E6E7-F0B8-9A34-7859-09554E6C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2FB9E-DC2D-69A7-E2FE-DA48DD13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198F-329E-B772-0BA5-9136C80E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9684C-B270-6592-F884-B2A0AA9AB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8A692-0CE5-8437-D84A-1FF2450F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DCA2-848A-B8CB-C021-73D207F7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9D82-123C-BDEB-0E6C-8382FC50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BDC9-1C7D-CC2D-4909-938E5B70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4CD1-E1DA-9FFA-5319-C076083BC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8274D-9DC6-5E29-3C09-27AEA3EA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AE4E8-D063-819E-7189-DD554AF9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C7314-9A7B-F370-D7DA-90F3132B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34CB3-E500-CEDC-FA7F-3E57D5F4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544C-4EF7-B813-C7C3-662FCBB3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76C67-893F-F47A-6647-BD41CAD4D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B1C5C-958D-5809-6489-91C2DBE11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749-CA8D-FDF3-D930-FD520168F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E25BD-27D8-D749-2F7D-798BA70B9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DCE77-22B3-7B65-0C73-C1BEE752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7A6A5-A2B3-51C2-A502-67A51E30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50A473-E8CA-B75C-B042-BC078177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86B0-B6BA-3305-52C9-AD4B048C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590A3-792A-9A7D-8B45-4855FC18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5AEB3-1096-9878-C8E2-930790C58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81F19-1E3A-2917-8607-819423CC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4F85C-372F-FF22-3160-685BB18F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D1091-D246-32D0-4C4F-FEFC5E9B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B499-C53A-4FE9-9C55-4DF0ED3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01B2-BA2D-E1E5-2810-362CA6F9C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8F8C-3250-544B-F1D8-4EEB8373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79295-AD72-CFE7-7F68-CD943E19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3218E-B20C-1958-3F10-06BFEF37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BA4D4-7E50-3F3B-609D-57AC60F8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B5CF-770C-AEDF-8A1C-4C09232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7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BA6F-70CE-2AB6-3ED5-1F94EA1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89D1E-96F1-A857-B2BC-196EDA3C5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776F8-D8F8-3D55-9DAE-7961C0262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C586B-C135-1419-FC42-0A33FB74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E6CB4-C442-E2DA-1B20-4D82E758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0F71E-E266-C818-EF78-D622873D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F7E22-C20C-2BDB-37DA-94FE4E92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A73C2-2603-4B2D-547A-E036A0593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C9611-5B08-9303-6E1A-C4D2D357D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28411-1F66-DC43-A0DE-3F3F9A6D028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1551-30C8-7310-CC3F-A52A156EE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9F605-35A4-E9ED-EF88-8064C1A3E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36"/>
          <p:cNvSpPr/>
          <p:nvPr/>
        </p:nvSpPr>
        <p:spPr>
          <a:xfrm>
            <a:off x="0" y="5569406"/>
            <a:ext cx="12192000" cy="610183"/>
          </a:xfrm>
          <a:custGeom>
            <a:avLst/>
            <a:gdLst/>
            <a:ahLst/>
            <a:cxnLst/>
            <a:rect l="l" t="t" r="r" b="b"/>
            <a:pathLst>
              <a:path w="2438400" h="186055" extrusionOk="0">
                <a:moveTo>
                  <a:pt x="2438400" y="0"/>
                </a:moveTo>
                <a:lnTo>
                  <a:pt x="0" y="0"/>
                </a:lnTo>
                <a:lnTo>
                  <a:pt x="0" y="185699"/>
                </a:lnTo>
                <a:lnTo>
                  <a:pt x="2438400" y="185699"/>
                </a:lnTo>
                <a:lnTo>
                  <a:pt x="243840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36"/>
          <p:cNvSpPr txBox="1"/>
          <p:nvPr/>
        </p:nvSpPr>
        <p:spPr>
          <a:xfrm>
            <a:off x="206063" y="5569406"/>
            <a:ext cx="11799669" cy="525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0" rIns="0" bIns="0" anchor="t" anchorCtr="0">
            <a:spAutoFit/>
          </a:bodyPr>
          <a:lstStyle/>
          <a:p>
            <a:pPr marL="63500" marR="254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Establishing an IMO for the purposes of managing integration is highly recommended, as it provides a “home base” for all integration activities. It can be set up as a unique cost center to capture integration-related expenses.</a:t>
            </a:r>
            <a:endParaRPr sz="15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5" name="Google Shape;645;p36"/>
          <p:cNvSpPr txBox="1"/>
          <p:nvPr/>
        </p:nvSpPr>
        <p:spPr>
          <a:xfrm>
            <a:off x="924613" y="1293188"/>
            <a:ext cx="9982200" cy="390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6200" rIns="0" bIns="0" anchor="t" anchorCtr="0">
            <a:spAutoFit/>
          </a:bodyPr>
          <a:lstStyle/>
          <a:p>
            <a:pPr marL="781050" marR="130170" lvl="0" indent="-285750" algn="l" rtl="0">
              <a:lnSpc>
                <a:spcPct val="120000"/>
              </a:lnSpc>
              <a:spcBef>
                <a:spcPts val="12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latin typeface="Montserrat"/>
                <a:ea typeface="Montserrat"/>
                <a:cs typeface="Montserrat"/>
                <a:sym typeface="Montserrat"/>
              </a:rPr>
              <a:t>Drives development of the overall integration plan including all the integration projects, communication plans, and achievement of synergy beneﬁts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2540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latin typeface="Montserrat"/>
                <a:ea typeface="Montserrat"/>
                <a:cs typeface="Montserrat"/>
                <a:sym typeface="Montserrat"/>
              </a:rPr>
              <a:t>Deﬁnes and manages your integration processes including functional work plan reviews, cross-functional collaborations, issue management plans, and executive status updates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10160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latin typeface="Montserrat"/>
                <a:ea typeface="Montserrat"/>
                <a:cs typeface="Montserrat"/>
                <a:sym typeface="Montserrat"/>
              </a:rPr>
              <a:t>Manages stakeholder communication including lists of company executives, functional resource owners, and acquired company managers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latin typeface="Montserrat"/>
                <a:ea typeface="Montserrat"/>
                <a:cs typeface="Montserrat"/>
                <a:sym typeface="Montserrat"/>
              </a:rPr>
              <a:t>Drives the pace of integration and tackles “ad hoc” issues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25400" lvl="0" indent="-285750" algn="l" rtl="0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latin typeface="Montserrat"/>
                <a:ea typeface="Montserrat"/>
                <a:cs typeface="Montserrat"/>
                <a:sym typeface="Montserrat"/>
              </a:rPr>
              <a:t>Tracks continuous improvements such as measuring and surveying various areas, incorporating feedback into updated integration processes and tools, etc.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6" name="Google Shape;646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064" y="6179592"/>
            <a:ext cx="632136" cy="489432"/>
          </a:xfrm>
          <a:prstGeom prst="rect">
            <a:avLst/>
          </a:prstGeom>
          <a:noFill/>
          <a:ln>
            <a:noFill/>
          </a:ln>
        </p:spPr>
      </p:pic>
      <p:sp>
        <p:nvSpPr>
          <p:cNvPr id="647" name="Google Shape;647;p36"/>
          <p:cNvSpPr txBox="1">
            <a:spLocks noGrp="1"/>
          </p:cNvSpPr>
          <p:nvPr>
            <p:ph type="sldNum" idx="12"/>
          </p:nvPr>
        </p:nvSpPr>
        <p:spPr>
          <a:xfrm>
            <a:off x="9181776" y="6515492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649" name="Google Shape;649;p36"/>
          <p:cNvSpPr txBox="1"/>
          <p:nvPr/>
        </p:nvSpPr>
        <p:spPr>
          <a:xfrm>
            <a:off x="340928" y="298793"/>
            <a:ext cx="11851071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Responsibilities of Integration Management Office</a:t>
            </a:r>
            <a:endParaRPr sz="32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50" name="Google Shape;650;p36"/>
          <p:cNvSpPr/>
          <p:nvPr/>
        </p:nvSpPr>
        <p:spPr>
          <a:xfrm>
            <a:off x="375488" y="891697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D00AD6DB-923D-5AB8-4D15-EEDDFC15A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4115" y="6421667"/>
            <a:ext cx="2128730" cy="3821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889678-8BAB-0C13-B06F-69F5C7111447}"/>
              </a:ext>
            </a:extLst>
          </p:cNvPr>
          <p:cNvSpPr txBox="1"/>
          <p:nvPr/>
        </p:nvSpPr>
        <p:spPr>
          <a:xfrm>
            <a:off x="838200" y="6459375"/>
            <a:ext cx="4886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PRITCHETT, LP      MergerIntegration.com       800-992-5922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150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Montserrat</vt:lpstr>
      <vt:lpstr>Montserrat Black</vt:lpstr>
      <vt:lpstr>Noto Sans Symbols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4</cp:revision>
  <dcterms:created xsi:type="dcterms:W3CDTF">2025-06-11T03:36:30Z</dcterms:created>
  <dcterms:modified xsi:type="dcterms:W3CDTF">2025-06-16T20:21:21Z</dcterms:modified>
</cp:coreProperties>
</file>