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4630400" cy="8229600"/>
  <p:notesSz cx="8229600" cy="1463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4"/>
    <p:restoredTop sz="95707"/>
  </p:normalViewPr>
  <p:slideViewPr>
    <p:cSldViewPr snapToGrid="0" snapToObjects="1">
      <p:cViewPr varScale="1">
        <p:scale>
          <a:sx n="86" d="100"/>
          <a:sy n="86" d="100"/>
        </p:scale>
        <p:origin x="11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71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94C12E-E78F-9EBB-4CCF-93877BA2BD6F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AB7E6E-1080-84F1-0B36-5872A05DB3DA}"/>
              </a:ext>
            </a:extLst>
          </p:cNvPr>
          <p:cNvSpPr txBox="1"/>
          <p:nvPr userDrawn="1"/>
        </p:nvSpPr>
        <p:spPr>
          <a:xfrm>
            <a:off x="13982701" y="782955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F1A9610-2200-0E4C-A2B0-3B4FBB6A2E6F}" type="slidenum">
              <a:rPr lang="en-US" sz="1200" smtClean="0"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85910A-583C-556C-022A-9F82A2E1857E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D6654B-8A6A-3F54-80A4-7C4B65EF7E19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FA6695-4FC9-44A1-ED60-767E38BFCF3C}"/>
              </a:ext>
            </a:extLst>
          </p:cNvPr>
          <p:cNvSpPr txBox="1"/>
          <p:nvPr userDrawn="1"/>
        </p:nvSpPr>
        <p:spPr>
          <a:xfrm>
            <a:off x="13982701" y="782955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F1A9610-2200-0E4C-A2B0-3B4FBB6A2E6F}" type="slidenum">
              <a:rPr lang="en-US" sz="1200" smtClean="0"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0F069E-51E2-6C8C-950A-16E40F960484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B17F57-065D-F8D9-3B84-06F808B563D7}"/>
              </a:ext>
            </a:extLst>
          </p:cNvPr>
          <p:cNvSpPr txBox="1"/>
          <p:nvPr userDrawn="1"/>
        </p:nvSpPr>
        <p:spPr>
          <a:xfrm>
            <a:off x="13982701" y="782955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F1A9610-2200-0E4C-A2B0-3B4FBB6A2E6F}" type="slidenum">
              <a:rPr lang="en-US" sz="1200" smtClean="0"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11873E-DEBD-93B0-564F-EA0895853B03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81BAFD-B68F-C6EB-555D-033495243FC7}"/>
              </a:ext>
            </a:extLst>
          </p:cNvPr>
          <p:cNvSpPr txBox="1"/>
          <p:nvPr userDrawn="1"/>
        </p:nvSpPr>
        <p:spPr>
          <a:xfrm>
            <a:off x="13982701" y="782955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F1A9610-2200-0E4C-A2B0-3B4FBB6A2E6F}" type="slidenum">
              <a:rPr lang="en-US" sz="1200" smtClean="0"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0990CF-4DA5-DB89-E7E4-7AA64EAAA196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877CE1-37B2-F692-8B3B-A3CB4F18BC26}"/>
              </a:ext>
            </a:extLst>
          </p:cNvPr>
          <p:cNvSpPr txBox="1"/>
          <p:nvPr userDrawn="1"/>
        </p:nvSpPr>
        <p:spPr>
          <a:xfrm>
            <a:off x="13982701" y="782955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F1A9610-2200-0E4C-A2B0-3B4FBB6A2E6F}" type="slidenum">
              <a:rPr lang="en-US" sz="1200" smtClean="0"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9F4B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1"/>
          </a:solidFill>
          <a:ln/>
        </p:spPr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7BFD9E-32F0-BF85-D501-6CAF2A7AB155}"/>
              </a:ext>
            </a:extLst>
          </p:cNvPr>
          <p:cNvSpPr txBox="1"/>
          <p:nvPr userDrawn="1"/>
        </p:nvSpPr>
        <p:spPr>
          <a:xfrm>
            <a:off x="171449" y="7829550"/>
            <a:ext cx="4886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© PRITCHETT, LP      MergerIntegration.com       800-992-5922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596497-8359-526A-1CE2-3369653083B3}"/>
              </a:ext>
            </a:extLst>
          </p:cNvPr>
          <p:cNvSpPr txBox="1"/>
          <p:nvPr userDrawn="1"/>
        </p:nvSpPr>
        <p:spPr>
          <a:xfrm>
            <a:off x="13982701" y="782955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F1A9610-2200-0E4C-A2B0-3B4FBB6A2E6F}" type="slidenum">
              <a:rPr lang="en-US" sz="1200" smtClean="0"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"/>
          <p:cNvSpPr/>
          <p:nvPr/>
        </p:nvSpPr>
        <p:spPr>
          <a:xfrm>
            <a:off x="793790" y="2686777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287" y="2746264"/>
            <a:ext cx="306110" cy="382667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1457087" y="2718678"/>
            <a:ext cx="3065740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SUBJECT MATTER EXPERT</a:t>
            </a:r>
            <a:endParaRPr lang="en-US" sz="2400" dirty="0"/>
          </a:p>
        </p:txBody>
      </p:sp>
      <p:sp>
        <p:nvSpPr>
          <p:cNvPr id="6" name="Shape 3"/>
          <p:cNvSpPr/>
          <p:nvPr/>
        </p:nvSpPr>
        <p:spPr>
          <a:xfrm>
            <a:off x="7406602" y="2708047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7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3099" y="2767532"/>
            <a:ext cx="306110" cy="382667"/>
          </a:xfrm>
          <a:prstGeom prst="rect">
            <a:avLst/>
          </a:prstGeom>
        </p:spPr>
      </p:pic>
      <p:sp>
        <p:nvSpPr>
          <p:cNvPr id="8" name="Text 4"/>
          <p:cNvSpPr/>
          <p:nvPr/>
        </p:nvSpPr>
        <p:spPr>
          <a:xfrm>
            <a:off x="8080534" y="2708045"/>
            <a:ext cx="5153025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FLEXIBILITY AND THE ABILITY TO IMPROVISE</a:t>
            </a:r>
            <a:endParaRPr lang="en-US" sz="2400" dirty="0"/>
          </a:p>
        </p:txBody>
      </p:sp>
      <p:sp>
        <p:nvSpPr>
          <p:cNvPr id="9" name="Shape 5"/>
          <p:cNvSpPr/>
          <p:nvPr/>
        </p:nvSpPr>
        <p:spPr>
          <a:xfrm>
            <a:off x="793790" y="3819815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287" y="3889927"/>
            <a:ext cx="306110" cy="382667"/>
          </a:xfrm>
          <a:prstGeom prst="rect">
            <a:avLst/>
          </a:prstGeom>
        </p:spPr>
      </p:pic>
      <p:sp>
        <p:nvSpPr>
          <p:cNvPr id="11" name="Text 6"/>
          <p:cNvSpPr/>
          <p:nvPr/>
        </p:nvSpPr>
        <p:spPr>
          <a:xfrm>
            <a:off x="1457087" y="3830448"/>
            <a:ext cx="2551748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DECISIVENESS</a:t>
            </a:r>
            <a:endParaRPr lang="en-US" sz="2400" dirty="0"/>
          </a:p>
        </p:txBody>
      </p:sp>
      <p:sp>
        <p:nvSpPr>
          <p:cNvPr id="12" name="Shape 7"/>
          <p:cNvSpPr/>
          <p:nvPr/>
        </p:nvSpPr>
        <p:spPr>
          <a:xfrm>
            <a:off x="7417237" y="3830448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3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3734" y="3911193"/>
            <a:ext cx="306110" cy="382667"/>
          </a:xfrm>
          <a:prstGeom prst="rect">
            <a:avLst/>
          </a:prstGeom>
        </p:spPr>
      </p:pic>
      <p:sp>
        <p:nvSpPr>
          <p:cNvPr id="14" name="Text 8"/>
          <p:cNvSpPr/>
          <p:nvPr/>
        </p:nvSpPr>
        <p:spPr>
          <a:xfrm>
            <a:off x="8080534" y="3830448"/>
            <a:ext cx="3542705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STRONG INTERPERSONAL SKILLS</a:t>
            </a:r>
            <a:endParaRPr lang="en-US" sz="2400" dirty="0"/>
          </a:p>
        </p:txBody>
      </p:sp>
      <p:sp>
        <p:nvSpPr>
          <p:cNvPr id="15" name="Shape 9"/>
          <p:cNvSpPr/>
          <p:nvPr/>
        </p:nvSpPr>
        <p:spPr>
          <a:xfrm>
            <a:off x="793790" y="4889046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6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0287" y="4965603"/>
            <a:ext cx="306110" cy="382667"/>
          </a:xfrm>
          <a:prstGeom prst="rect">
            <a:avLst/>
          </a:prstGeom>
        </p:spPr>
      </p:pic>
      <p:sp>
        <p:nvSpPr>
          <p:cNvPr id="17" name="Text 10"/>
          <p:cNvSpPr/>
          <p:nvPr/>
        </p:nvSpPr>
        <p:spPr>
          <a:xfrm>
            <a:off x="1457087" y="4920951"/>
            <a:ext cx="5476875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A WILLINGNESS &amp; ABILITY TO TAKE CHARGE</a:t>
            </a:r>
            <a:endParaRPr lang="en-US" sz="2400" dirty="0"/>
          </a:p>
        </p:txBody>
      </p:sp>
      <p:sp>
        <p:nvSpPr>
          <p:cNvPr id="18" name="Shape 11"/>
          <p:cNvSpPr/>
          <p:nvPr/>
        </p:nvSpPr>
        <p:spPr>
          <a:xfrm>
            <a:off x="7417239" y="4910310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9" name="Image 5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93736" y="4895372"/>
            <a:ext cx="306110" cy="382667"/>
          </a:xfrm>
          <a:prstGeom prst="rect">
            <a:avLst/>
          </a:prstGeom>
        </p:spPr>
      </p:pic>
      <p:sp>
        <p:nvSpPr>
          <p:cNvPr id="20" name="Text 12"/>
          <p:cNvSpPr/>
          <p:nvPr/>
        </p:nvSpPr>
        <p:spPr>
          <a:xfrm>
            <a:off x="8080534" y="4899685"/>
            <a:ext cx="5017651" cy="6376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A KNACK FOR KEEPING MANY BALLS IN THE AIR SIMULTANEOUSLY</a:t>
            </a:r>
            <a:endParaRPr lang="en-US" sz="2400" dirty="0"/>
          </a:p>
        </p:txBody>
      </p:sp>
      <p:sp>
        <p:nvSpPr>
          <p:cNvPr id="21" name="Shape 13"/>
          <p:cNvSpPr/>
          <p:nvPr/>
        </p:nvSpPr>
        <p:spPr>
          <a:xfrm>
            <a:off x="793790" y="6075248"/>
            <a:ext cx="459224" cy="459224"/>
          </a:xfrm>
          <a:prstGeom prst="roundRect">
            <a:avLst>
              <a:gd name="adj" fmla="val 18671"/>
            </a:avLst>
          </a:prstGeom>
          <a:solidFill>
            <a:schemeClr val="accent1">
              <a:lumMod val="20000"/>
              <a:lumOff val="80000"/>
            </a:schemeClr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2" name="Image 6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0287" y="6113471"/>
            <a:ext cx="306110" cy="382667"/>
          </a:xfrm>
          <a:prstGeom prst="rect">
            <a:avLst/>
          </a:prstGeom>
        </p:spPr>
      </p:pic>
      <p:sp>
        <p:nvSpPr>
          <p:cNvPr id="23" name="Text 14"/>
          <p:cNvSpPr/>
          <p:nvPr/>
        </p:nvSpPr>
        <p:spPr>
          <a:xfrm>
            <a:off x="1457087" y="6086403"/>
            <a:ext cx="3364944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A KEEN SENSE OF URGENCY</a:t>
            </a:r>
            <a:endParaRPr lang="en-US" sz="2400" dirty="0"/>
          </a:p>
        </p:txBody>
      </p:sp>
      <p:sp>
        <p:nvSpPr>
          <p:cNvPr id="24" name="Shape 15"/>
          <p:cNvSpPr/>
          <p:nvPr/>
        </p:nvSpPr>
        <p:spPr>
          <a:xfrm>
            <a:off x="7438507" y="6075252"/>
            <a:ext cx="459224" cy="459224"/>
          </a:xfrm>
          <a:prstGeom prst="roundRect">
            <a:avLst>
              <a:gd name="adj" fmla="val 18671"/>
            </a:avLst>
          </a:prstGeom>
          <a:solidFill>
            <a:srgbClr val="DDEEE6"/>
          </a:solidFill>
          <a:ln w="7620">
            <a:solidFill>
              <a:srgbClr val="C3D4CC"/>
            </a:solidFill>
            <a:prstDash val="solid"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5" name="Image 7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15004" y="6092207"/>
            <a:ext cx="306110" cy="3826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26" name="Text 16"/>
          <p:cNvSpPr/>
          <p:nvPr/>
        </p:nvSpPr>
        <p:spPr>
          <a:xfrm>
            <a:off x="8080534" y="6053986"/>
            <a:ext cx="5756077" cy="6376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r>
              <a:rPr lang="en-US" sz="24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HIGH TOLERANCE FOR STRESS AND PRESSURE; PSYCHOLOGICAL RESILIENCE</a:t>
            </a:r>
            <a:endParaRPr lang="en-US" sz="2400" dirty="0"/>
          </a:p>
        </p:txBody>
      </p:sp>
      <p:sp>
        <p:nvSpPr>
          <p:cNvPr id="27" name="Text 17"/>
          <p:cNvSpPr/>
          <p:nvPr/>
        </p:nvSpPr>
        <p:spPr>
          <a:xfrm>
            <a:off x="793790" y="6687884"/>
            <a:ext cx="9750623" cy="3188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500"/>
              </a:lnSpc>
              <a:buNone/>
            </a:pPr>
            <a:endParaRPr lang="en-US" sz="2400" dirty="0"/>
          </a:p>
        </p:txBody>
      </p:sp>
      <p:sp>
        <p:nvSpPr>
          <p:cNvPr id="29" name="Text 17">
            <a:extLst>
              <a:ext uri="{FF2B5EF4-FFF2-40B4-BE49-F238E27FC236}">
                <a16:creationId xmlns:a16="http://schemas.microsoft.com/office/drawing/2014/main" id="{DBCCEF05-7C71-F1CF-C47E-D63BC1D2355F}"/>
              </a:ext>
            </a:extLst>
          </p:cNvPr>
          <p:cNvSpPr/>
          <p:nvPr/>
        </p:nvSpPr>
        <p:spPr>
          <a:xfrm>
            <a:off x="698097" y="472558"/>
            <a:ext cx="9750623" cy="189808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buNone/>
            </a:pPr>
            <a:r>
              <a:rPr lang="en-US" sz="48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WHAT ARE THE 8 QUALITIES OF AN EFFECTIVE </a:t>
            </a:r>
            <a:br>
              <a:rPr lang="en-US" sz="48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</a:br>
            <a:r>
              <a:rPr lang="en-US" sz="4800" b="1" dirty="0">
                <a:latin typeface="Syne Bold" pitchFamily="34" charset="0"/>
                <a:ea typeface="Syne Bold" pitchFamily="34" charset="-122"/>
                <a:cs typeface="Syne Bold" pitchFamily="34" charset="-120"/>
              </a:rPr>
              <a:t>POST-MERGER INTEGRATION TEAM LEADER?</a:t>
            </a:r>
            <a:endParaRPr lang="en-US" sz="4800" dirty="0"/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F6D19833-9AB8-BD50-3361-7337846635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713247" y="7588858"/>
            <a:ext cx="3552331" cy="6376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59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Syne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JOE ABERGER</cp:lastModifiedBy>
  <cp:revision>17</cp:revision>
  <dcterms:created xsi:type="dcterms:W3CDTF">2025-04-14T16:45:47Z</dcterms:created>
  <dcterms:modified xsi:type="dcterms:W3CDTF">2025-06-16T20:11:43Z</dcterms:modified>
</cp:coreProperties>
</file>