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4"/>
  </p:notesMasterIdLst>
  <p:sldIdLst>
    <p:sldId id="265" r:id="rId2"/>
    <p:sldId id="267" r:id="rId3"/>
  </p:sldIdLst>
  <p:sldSz cx="12192000" cy="6858000"/>
  <p:notesSz cx="9296400" cy="6881813"/>
  <p:embeddedFontLst>
    <p:embeddedFont>
      <p:font typeface="Montserrat" panose="00000500000000000000" pitchFamily="2" charset="0"/>
      <p:regular r:id="rId5"/>
      <p:bold r:id="rId6"/>
      <p:italic r:id="rId7"/>
      <p:boldItalic r:id="rId8"/>
    </p:embeddedFont>
    <p:embeddedFont>
      <p:font typeface="Montserrat Black" panose="00000A00000000000000" pitchFamily="2" charset="0"/>
      <p:bold r:id="rId9"/>
      <p:italic r:id="rId10"/>
      <p:boldItalic r:id="rId11"/>
    </p:embeddedFont>
    <p:embeddedFont>
      <p:font typeface="Verdana" panose="020B060403050404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4400">
          <p15:clr>
            <a:srgbClr val="A4A3A4"/>
          </p15:clr>
        </p15:guide>
        <p15:guide id="2" pos="10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AB1938B-F913-4DEA-9CCB-E0BA80B5DF9C}">
  <a:tblStyle styleId="{6AB1938B-F913-4DEA-9CCB-E0BA80B5DF9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BEFCB4F-A704-403C-8827-F57C916EA21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 snapToGrid="0">
      <p:cViewPr varScale="1">
        <p:scale>
          <a:sx n="102" d="100"/>
          <a:sy n="102" d="100"/>
        </p:scale>
        <p:origin x="834" y="108"/>
      </p:cViewPr>
      <p:guideLst>
        <p:guide orient="horz" pos="14400"/>
        <p:guide pos="10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4" y="4"/>
            <a:ext cx="4030859" cy="342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265543" y="4"/>
            <a:ext cx="4030859" cy="342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81275" y="860425"/>
            <a:ext cx="4133850" cy="232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32060" y="3313466"/>
            <a:ext cx="7432281" cy="2708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" y="6539318"/>
            <a:ext cx="4030859" cy="34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265543" y="6539318"/>
            <a:ext cx="4030859" cy="34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fld id="{00000000-1234-1234-1234-123412341234}" type="slidenum">
              <a:rPr lang="en-US" sz="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5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>
            <a:spLocks noGrp="1"/>
          </p:cNvSpPr>
          <p:nvPr>
            <p:ph type="body" idx="1"/>
          </p:nvPr>
        </p:nvSpPr>
        <p:spPr>
          <a:xfrm>
            <a:off x="932060" y="3313466"/>
            <a:ext cx="7432281" cy="2708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49" name="Google Shape;14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81275" y="860425"/>
            <a:ext cx="4133850" cy="232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145280" y="5257800"/>
            <a:ext cx="390144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609600" y="5257800"/>
            <a:ext cx="2804160" cy="276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9220200" y="6550461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ctrTitle"/>
          </p:nvPr>
        </p:nvSpPr>
        <p:spPr>
          <a:xfrm>
            <a:off x="914400" y="2125980"/>
            <a:ext cx="10363200" cy="100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ubTitle" idx="1"/>
          </p:nvPr>
        </p:nvSpPr>
        <p:spPr>
          <a:xfrm>
            <a:off x="1828800" y="3840480"/>
            <a:ext cx="8534400" cy="38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276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8588" y="1872670"/>
            <a:ext cx="4429125" cy="500137"/>
          </a:xfrm>
        </p:spPr>
        <p:txBody>
          <a:bodyPr lIns="0" tIns="0" rIns="0" bIns="0"/>
          <a:lstStyle>
            <a:lvl1pPr>
              <a:defRPr sz="3250" b="1" i="0">
                <a:solidFill>
                  <a:schemeClr val="bg1"/>
                </a:solidFill>
                <a:latin typeface="Montserrat" pitchFamily="2" charset="0"/>
                <a:cs typeface="Montserrat" pitchFamily="2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320" y="1814668"/>
            <a:ext cx="7581350" cy="192360"/>
          </a:xfrm>
        </p:spPr>
        <p:txBody>
          <a:bodyPr lIns="0" tIns="0" rIns="0" bIns="0"/>
          <a:lstStyle>
            <a:lvl1pPr>
              <a:defRPr sz="1250" b="0" i="0">
                <a:solidFill>
                  <a:schemeClr val="tx1"/>
                </a:solidFill>
                <a:latin typeface="Montserrat" pitchFamily="2" charset="0"/>
                <a:cs typeface="Montserrat" pitchFamily="2" charset="0"/>
              </a:defRPr>
            </a:lvl1pPr>
          </a:lstStyle>
          <a:p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EDC739-750F-83F0-C7E4-383CD2C174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64" y="6179592"/>
            <a:ext cx="632136" cy="48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89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588" y="1872670"/>
            <a:ext cx="4429125" cy="100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5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2305320" y="1814668"/>
            <a:ext cx="7581350" cy="38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276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5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Google Shape;151;p17"/>
          <p:cNvGraphicFramePr/>
          <p:nvPr>
            <p:extLst>
              <p:ext uri="{D42A27DB-BD31-4B8C-83A1-F6EECF244321}">
                <p14:modId xmlns:p14="http://schemas.microsoft.com/office/powerpoint/2010/main" val="647811057"/>
              </p:ext>
            </p:extLst>
          </p:nvPr>
        </p:nvGraphicFramePr>
        <p:xfrm>
          <a:off x="555148" y="1165735"/>
          <a:ext cx="10960100" cy="967850"/>
        </p:xfrm>
        <a:graphic>
          <a:graphicData uri="http://schemas.openxmlformats.org/drawingml/2006/table">
            <a:tbl>
              <a:tblPr firstRow="1" bandRow="1">
                <a:noFill/>
                <a:tableStyleId>{6AB1938B-F913-4DEA-9CCB-E0BA80B5DF9C}</a:tableStyleId>
              </a:tblPr>
              <a:tblGrid>
                <a:gridCol w="365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300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How do you capture synergies . . .</a:t>
                      </a:r>
                      <a:endParaRPr sz="1600" u="none" strike="noStrike" cap="none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85725" marB="0">
                    <a:solidFill>
                      <a:srgbClr val="E18F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550">
                <a:tc>
                  <a:txBody>
                    <a:bodyPr/>
                    <a:lstStyle/>
                    <a:p>
                      <a:pPr marL="15811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Personnel Reductions</a:t>
                      </a:r>
                      <a:endParaRPr sz="1600" u="none" strike="noStrike" cap="non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161925" marB="0">
                    <a:lnL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5303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Increasing Sales</a:t>
                      </a:r>
                      <a:endParaRPr sz="1600" b="1" u="none" strike="noStrike" cap="none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161925" marB="0">
                    <a:lnL w="12700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4224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Sourcing/Purchasing</a:t>
                      </a:r>
                      <a:endParaRPr sz="1600" u="none" strike="noStrike" cap="none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161925" marB="0">
                    <a:lnL w="12700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2" name="Google Shape;152;p17"/>
          <p:cNvGraphicFramePr/>
          <p:nvPr/>
        </p:nvGraphicFramePr>
        <p:xfrm>
          <a:off x="555148" y="2681105"/>
          <a:ext cx="10960100" cy="967850"/>
        </p:xfrm>
        <a:graphic>
          <a:graphicData uri="http://schemas.openxmlformats.org/drawingml/2006/table">
            <a:tbl>
              <a:tblPr firstRow="1" bandRow="1">
                <a:noFill/>
                <a:tableStyleId>{6AB1938B-F913-4DEA-9CCB-E0BA80B5DF9C}</a:tableStyleId>
              </a:tblPr>
              <a:tblGrid>
                <a:gridCol w="365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300">
                <a:tc gridSpan="3">
                  <a:txBody>
                    <a:bodyPr/>
                    <a:lstStyle/>
                    <a:p>
                      <a:pPr marL="72072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endParaRPr sz="1500" u="none" strike="noStrike" cap="non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85725" marB="0">
                    <a:solidFill>
                      <a:srgbClr val="E18F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550">
                <a:tc>
                  <a:txBody>
                    <a:bodyPr/>
                    <a:lstStyle/>
                    <a:p>
                      <a:pPr marL="0" marR="127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Customers</a:t>
                      </a:r>
                      <a:endParaRPr sz="1600" u="none" strike="noStrike" cap="non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161925" marB="0">
                    <a:lnL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3271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Management/Employees</a:t>
                      </a:r>
                      <a:endParaRPr sz="1600" u="none" strike="noStrike" cap="non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161925" marB="0">
                    <a:lnL w="12700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6700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Suppliers/Systems</a:t>
                      </a:r>
                      <a:endParaRPr sz="1600" u="none" strike="noStrike" cap="non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161925" marB="0">
                    <a:lnL w="12700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" name="Google Shape;153;p17"/>
          <p:cNvSpPr/>
          <p:nvPr/>
        </p:nvSpPr>
        <p:spPr>
          <a:xfrm>
            <a:off x="0" y="5422591"/>
            <a:ext cx="12192000" cy="454025"/>
          </a:xfrm>
          <a:custGeom>
            <a:avLst/>
            <a:gdLst/>
            <a:ahLst/>
            <a:cxnLst/>
            <a:rect l="l" t="t" r="r" b="b"/>
            <a:pathLst>
              <a:path w="2438400" h="90805" extrusionOk="0">
                <a:moveTo>
                  <a:pt x="2438400" y="0"/>
                </a:moveTo>
                <a:lnTo>
                  <a:pt x="0" y="0"/>
                </a:lnTo>
                <a:lnTo>
                  <a:pt x="0" y="90474"/>
                </a:lnTo>
                <a:lnTo>
                  <a:pt x="2438400" y="90474"/>
                </a:lnTo>
                <a:lnTo>
                  <a:pt x="2438400" y="0"/>
                </a:lnTo>
                <a:close/>
              </a:path>
            </a:pathLst>
          </a:custGeom>
          <a:solidFill>
            <a:srgbClr val="E18F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4" name="Google Shape;154;p17"/>
          <p:cNvSpPr txBox="1"/>
          <p:nvPr/>
        </p:nvSpPr>
        <p:spPr>
          <a:xfrm>
            <a:off x="2588533" y="5463602"/>
            <a:ext cx="7353754" cy="310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0" rIns="0" bIns="0" anchor="t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While relying on the same people who are busy in their “day jobs.”</a:t>
            </a:r>
            <a:endParaRPr sz="16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55" name="Google Shape;155;p17"/>
          <p:cNvGraphicFramePr/>
          <p:nvPr/>
        </p:nvGraphicFramePr>
        <p:xfrm>
          <a:off x="557688" y="4213735"/>
          <a:ext cx="10960100" cy="967850"/>
        </p:xfrm>
        <a:graphic>
          <a:graphicData uri="http://schemas.openxmlformats.org/drawingml/2006/table">
            <a:tbl>
              <a:tblPr firstRow="1" bandRow="1">
                <a:noFill/>
                <a:tableStyleId>{6AB1938B-F913-4DEA-9CCB-E0BA80B5DF9C}</a:tableStyleId>
              </a:tblPr>
              <a:tblGrid>
                <a:gridCol w="274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2300">
                <a:tc gridSpan="4">
                  <a:txBody>
                    <a:bodyPr/>
                    <a:lstStyle/>
                    <a:p>
                      <a:pPr marL="45402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Without negatively impacting ongoing business operations . . .</a:t>
                      </a:r>
                      <a:endParaRPr sz="1600" u="none" strike="noStrike" cap="none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85725" marB="0">
                    <a:solidFill>
                      <a:srgbClr val="E18F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550">
                <a:tc>
                  <a:txBody>
                    <a:bodyPr/>
                    <a:lstStyle/>
                    <a:p>
                      <a:pPr marL="17018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Customers</a:t>
                      </a:r>
                      <a:endParaRPr sz="1600" u="none" strike="noStrike" cap="non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161925" marB="0">
                    <a:lnL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6827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Employees</a:t>
                      </a:r>
                      <a:endParaRPr sz="1600" u="none" strike="noStrike" cap="non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161925" marB="0">
                    <a:lnL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0223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Vendors/Suppliers</a:t>
                      </a:r>
                      <a:endParaRPr sz="1600" u="none" strike="noStrike" cap="non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161925" marB="0">
                    <a:lnL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746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Financial Performance</a:t>
                      </a:r>
                      <a:endParaRPr sz="1600" u="none" strike="noStrike" cap="none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0" marR="0" marT="161925" marB="0">
                    <a:lnL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18F0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6" name="Google Shape;156;p17"/>
          <p:cNvSpPr/>
          <p:nvPr/>
        </p:nvSpPr>
        <p:spPr>
          <a:xfrm>
            <a:off x="5867400" y="2133599"/>
            <a:ext cx="265907" cy="564766"/>
          </a:xfrm>
          <a:custGeom>
            <a:avLst/>
            <a:gdLst/>
            <a:ahLst/>
            <a:cxnLst/>
            <a:rect l="l" t="t" r="r" b="b"/>
            <a:pathLst>
              <a:path w="265907" h="603816" extrusionOk="0">
                <a:moveTo>
                  <a:pt x="186471" y="0"/>
                </a:moveTo>
                <a:lnTo>
                  <a:pt x="79437" y="0"/>
                </a:lnTo>
                <a:lnTo>
                  <a:pt x="79437" y="231704"/>
                </a:lnTo>
                <a:lnTo>
                  <a:pt x="0" y="231704"/>
                </a:lnTo>
                <a:lnTo>
                  <a:pt x="128665" y="603817"/>
                </a:lnTo>
                <a:lnTo>
                  <a:pt x="265907" y="231704"/>
                </a:lnTo>
                <a:lnTo>
                  <a:pt x="186471" y="231704"/>
                </a:lnTo>
                <a:lnTo>
                  <a:pt x="186471" y="0"/>
                </a:lnTo>
                <a:close/>
              </a:path>
            </a:pathLst>
          </a:custGeom>
          <a:solidFill>
            <a:srgbClr val="E18F0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endParaRPr sz="9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7"/>
          <p:cNvSpPr/>
          <p:nvPr/>
        </p:nvSpPr>
        <p:spPr>
          <a:xfrm>
            <a:off x="5867400" y="3648970"/>
            <a:ext cx="265906" cy="602990"/>
          </a:xfrm>
          <a:custGeom>
            <a:avLst/>
            <a:gdLst/>
            <a:ahLst/>
            <a:cxnLst/>
            <a:rect l="l" t="t" r="r" b="b"/>
            <a:pathLst>
              <a:path w="265907" h="603817" extrusionOk="0">
                <a:moveTo>
                  <a:pt x="186471" y="0"/>
                </a:moveTo>
                <a:lnTo>
                  <a:pt x="79437" y="0"/>
                </a:lnTo>
                <a:lnTo>
                  <a:pt x="79437" y="231704"/>
                </a:lnTo>
                <a:lnTo>
                  <a:pt x="0" y="231704"/>
                </a:lnTo>
                <a:lnTo>
                  <a:pt x="128665" y="603817"/>
                </a:lnTo>
                <a:lnTo>
                  <a:pt x="265907" y="231704"/>
                </a:lnTo>
                <a:lnTo>
                  <a:pt x="186471" y="231704"/>
                </a:lnTo>
                <a:lnTo>
                  <a:pt x="186471" y="0"/>
                </a:lnTo>
                <a:close/>
              </a:path>
            </a:pathLst>
          </a:custGeom>
          <a:solidFill>
            <a:srgbClr val="E18F0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endParaRPr sz="9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064" y="6179592"/>
            <a:ext cx="632136" cy="48943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17"/>
          <p:cNvSpPr txBox="1"/>
          <p:nvPr/>
        </p:nvSpPr>
        <p:spPr>
          <a:xfrm>
            <a:off x="340929" y="329570"/>
            <a:ext cx="10960100" cy="44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Post-Merger Integration Challenges</a:t>
            </a:r>
            <a:endParaRPr sz="2800" b="1" i="0" u="none" strike="noStrike" cap="none" dirty="0">
              <a:solidFill>
                <a:schemeClr val="dk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61" name="Google Shape;161;p17"/>
          <p:cNvSpPr/>
          <p:nvPr/>
        </p:nvSpPr>
        <p:spPr>
          <a:xfrm>
            <a:off x="375488" y="891697"/>
            <a:ext cx="3016250" cy="0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5397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7"/>
          <p:cNvSpPr txBox="1"/>
          <p:nvPr/>
        </p:nvSpPr>
        <p:spPr>
          <a:xfrm>
            <a:off x="4226654" y="2749745"/>
            <a:ext cx="422065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While doing the integration work . . .</a:t>
            </a:r>
            <a:endParaRPr sz="1600" b="0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" name="Picture 1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ABA12C85-744F-90D8-970B-72F397B8D2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2525" y="59900"/>
            <a:ext cx="3013972" cy="5410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D12801-688E-884E-0129-7135ADF29D57}"/>
              </a:ext>
            </a:extLst>
          </p:cNvPr>
          <p:cNvSpPr txBox="1"/>
          <p:nvPr/>
        </p:nvSpPr>
        <p:spPr>
          <a:xfrm>
            <a:off x="8247668" y="6424308"/>
            <a:ext cx="48863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PRITCHETT, LP      MergerIntegration.com       800-992-5922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1255" y="279435"/>
            <a:ext cx="11386518" cy="58477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63500">
              <a:spcBef>
                <a:spcPts val="600"/>
              </a:spcBef>
            </a:pPr>
            <a:r>
              <a:rPr lang="en-US" sz="2800" dirty="0">
                <a:solidFill>
                  <a:srgbClr val="000000"/>
                </a:solidFill>
                <a:latin typeface="Montserrat Black" panose="00000A00000000000000" pitchFamily="2" charset="0"/>
                <a:cs typeface="Tahoma"/>
              </a:rPr>
              <a:t>Follow </a:t>
            </a:r>
            <a:r>
              <a:rPr sz="2800" dirty="0">
                <a:solidFill>
                  <a:srgbClr val="000000"/>
                </a:solidFill>
                <a:latin typeface="Montserrat Black" panose="00000A00000000000000" pitchFamily="2" charset="0"/>
                <a:cs typeface="Tahoma"/>
              </a:rPr>
              <a:t>a Deﬁned Process</a:t>
            </a:r>
            <a:r>
              <a:rPr lang="en-US" sz="2800" dirty="0">
                <a:solidFill>
                  <a:srgbClr val="000000"/>
                </a:solidFill>
                <a:latin typeface="Montserrat Black" panose="00000A00000000000000" pitchFamily="2" charset="0"/>
                <a:cs typeface="Tahoma"/>
              </a:rPr>
              <a:t> to Address Challenges</a:t>
            </a:r>
            <a:endParaRPr sz="2800" dirty="0">
              <a:solidFill>
                <a:srgbClr val="000000"/>
              </a:solidFill>
              <a:latin typeface="Montserrat Black" panose="00000A00000000000000" pitchFamily="2" charset="0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9963" y="1000790"/>
            <a:ext cx="1736725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346773" y="0"/>
                </a:moveTo>
                <a:lnTo>
                  <a:pt x="0" y="0"/>
                </a:lnTo>
              </a:path>
            </a:pathLst>
          </a:custGeom>
          <a:ln w="53975">
            <a:solidFill>
              <a:srgbClr val="E18F0A"/>
            </a:solidFill>
          </a:ln>
        </p:spPr>
        <p:txBody>
          <a:bodyPr wrap="square" lIns="0" tIns="0" rIns="0" bIns="0" rtlCol="0"/>
          <a:lstStyle/>
          <a:p>
            <a:endParaRPr sz="45000"/>
          </a:p>
        </p:txBody>
      </p:sp>
      <p:sp>
        <p:nvSpPr>
          <p:cNvPr id="4" name="object 4"/>
          <p:cNvSpPr txBox="1"/>
          <p:nvPr/>
        </p:nvSpPr>
        <p:spPr>
          <a:xfrm>
            <a:off x="6543559" y="4230761"/>
            <a:ext cx="2762250" cy="1166217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63500" marR="25400" indent="53975" algn="ctr">
              <a:lnSpc>
                <a:spcPct val="108300"/>
              </a:lnSpc>
              <a:spcBef>
                <a:spcPts val="350"/>
              </a:spcBef>
            </a:pPr>
            <a:r>
              <a:rPr sz="1500" b="1" dirty="0">
                <a:latin typeface="Montserrat" panose="00000500000000000000" pitchFamily="2" charset="0"/>
                <a:cs typeface="Verdana"/>
              </a:rPr>
              <a:t>Execution:</a:t>
            </a:r>
            <a:endParaRPr lang="en-US" sz="1500" b="1" dirty="0">
              <a:latin typeface="Montserrat" panose="00000500000000000000" pitchFamily="2" charset="0"/>
              <a:cs typeface="Verdana"/>
            </a:endParaRPr>
          </a:p>
          <a:p>
            <a:pPr marL="63500" marR="25400" indent="53975" algn="ctr">
              <a:spcBef>
                <a:spcPts val="350"/>
              </a:spcBef>
            </a:pPr>
            <a:r>
              <a:rPr lang="en-US" sz="1250" dirty="0">
                <a:latin typeface="Montserrat" panose="00000500000000000000" pitchFamily="2" charset="0"/>
                <a:cs typeface="Verdana"/>
              </a:rPr>
              <a:t>Implement more successfully because </a:t>
            </a:r>
            <a:r>
              <a:rPr sz="1250" dirty="0">
                <a:latin typeface="Montserrat" panose="00000500000000000000" pitchFamily="2" charset="0"/>
                <a:cs typeface="Verdana"/>
              </a:rPr>
              <a:t>execution is founded</a:t>
            </a:r>
            <a:r>
              <a:rPr lang="en-US" sz="1250" dirty="0">
                <a:latin typeface="Montserrat" panose="00000500000000000000" pitchFamily="2" charset="0"/>
                <a:cs typeface="Verdana"/>
              </a:rPr>
              <a:t> in a good process.</a:t>
            </a:r>
          </a:p>
          <a:p>
            <a:pPr marL="63500" marR="25400" indent="53975" algn="ctr">
              <a:spcBef>
                <a:spcPts val="350"/>
              </a:spcBef>
            </a:pPr>
            <a:endParaRPr sz="1250" dirty="0">
              <a:latin typeface="Montserrat" panose="00000500000000000000" pitchFamily="2" charset="0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87984" y="2159046"/>
            <a:ext cx="3073400" cy="960006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63500" marR="25400" algn="ctr">
              <a:lnSpc>
                <a:spcPct val="110800"/>
              </a:lnSpc>
              <a:spcBef>
                <a:spcPts val="300"/>
              </a:spcBef>
            </a:pPr>
            <a:r>
              <a:rPr sz="1500" b="1" dirty="0">
                <a:latin typeface="Montserrat" panose="00000500000000000000" pitchFamily="2" charset="0"/>
                <a:cs typeface="Verdana"/>
              </a:rPr>
              <a:t>Teaming:</a:t>
            </a:r>
            <a:endParaRPr lang="en-US" sz="1500" b="1" dirty="0">
              <a:latin typeface="Montserrat" panose="00000500000000000000" pitchFamily="2" charset="0"/>
              <a:cs typeface="Verdana"/>
            </a:endParaRPr>
          </a:p>
          <a:p>
            <a:pPr marL="63500" marR="25400" algn="ctr">
              <a:lnSpc>
                <a:spcPct val="110800"/>
              </a:lnSpc>
              <a:spcBef>
                <a:spcPts val="300"/>
              </a:spcBef>
            </a:pPr>
            <a:r>
              <a:rPr sz="1250" dirty="0">
                <a:latin typeface="Montserrat" panose="00000500000000000000" pitchFamily="2" charset="0"/>
                <a:cs typeface="Verdana"/>
              </a:rPr>
              <a:t>Mobilize new teams  quicker and more effectively  when there is a process to follow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696205" y="4226448"/>
            <a:ext cx="2762250" cy="960006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63500" marR="25400" algn="ctr">
              <a:lnSpc>
                <a:spcPct val="110800"/>
              </a:lnSpc>
              <a:spcBef>
                <a:spcPts val="300"/>
              </a:spcBef>
            </a:pPr>
            <a:r>
              <a:rPr sz="1500" b="1" dirty="0">
                <a:latin typeface="Montserrat" panose="00000500000000000000" pitchFamily="2" charset="0"/>
                <a:cs typeface="Verdana"/>
              </a:rPr>
              <a:t>Resource </a:t>
            </a:r>
            <a:r>
              <a:rPr lang="en-US" sz="1500" b="1" dirty="0">
                <a:latin typeface="Montserrat" panose="00000500000000000000" pitchFamily="2" charset="0"/>
                <a:cs typeface="Verdana"/>
              </a:rPr>
              <a:t>P</a:t>
            </a:r>
            <a:r>
              <a:rPr sz="1500" b="1" dirty="0">
                <a:latin typeface="Montserrat" panose="00000500000000000000" pitchFamily="2" charset="0"/>
                <a:cs typeface="Verdana"/>
              </a:rPr>
              <a:t>lanning:</a:t>
            </a:r>
            <a:endParaRPr lang="en-US" sz="1500" b="1" dirty="0">
              <a:latin typeface="Montserrat" panose="00000500000000000000" pitchFamily="2" charset="0"/>
              <a:cs typeface="Verdana"/>
            </a:endParaRPr>
          </a:p>
          <a:p>
            <a:pPr marL="63500" marR="25400" algn="ctr">
              <a:lnSpc>
                <a:spcPct val="110800"/>
              </a:lnSpc>
              <a:spcBef>
                <a:spcPts val="300"/>
              </a:spcBef>
            </a:pPr>
            <a:r>
              <a:rPr lang="en-US" sz="1250" dirty="0">
                <a:latin typeface="Montserrat" panose="00000500000000000000" pitchFamily="2" charset="0"/>
                <a:cs typeface="Verdana"/>
              </a:rPr>
              <a:t>F</a:t>
            </a:r>
            <a:r>
              <a:rPr sz="1250" dirty="0">
                <a:latin typeface="Montserrat" panose="00000500000000000000" pitchFamily="2" charset="0"/>
                <a:cs typeface="Verdana"/>
              </a:rPr>
              <a:t>orecast</a:t>
            </a:r>
            <a:r>
              <a:rPr lang="en-US" sz="1250" dirty="0">
                <a:latin typeface="Montserrat" panose="00000500000000000000" pitchFamily="2" charset="0"/>
                <a:cs typeface="Verdana"/>
              </a:rPr>
              <a:t> </a:t>
            </a:r>
            <a:r>
              <a:rPr sz="1250" dirty="0">
                <a:latin typeface="Montserrat" panose="00000500000000000000" pitchFamily="2" charset="0"/>
                <a:cs typeface="Verdana"/>
              </a:rPr>
              <a:t>support requirements</a:t>
            </a:r>
            <a:r>
              <a:rPr lang="en-US" sz="1250" dirty="0">
                <a:latin typeface="Montserrat" panose="00000500000000000000" pitchFamily="2" charset="0"/>
                <a:cs typeface="Verdana"/>
              </a:rPr>
              <a:t> more accurately when there is a process to follow</a:t>
            </a:r>
            <a:endParaRPr sz="1250" dirty="0">
              <a:latin typeface="Montserrat" panose="00000500000000000000" pitchFamily="2" charset="0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37668" y="2154685"/>
            <a:ext cx="2879725" cy="9643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63500" marR="25400" algn="ctr">
              <a:lnSpc>
                <a:spcPct val="111600"/>
              </a:lnSpc>
              <a:spcBef>
                <a:spcPts val="275"/>
              </a:spcBef>
            </a:pPr>
            <a:r>
              <a:rPr sz="1500" b="1" dirty="0">
                <a:latin typeface="Montserrat" panose="00000500000000000000" pitchFamily="2" charset="0"/>
                <a:cs typeface="Verdana"/>
              </a:rPr>
              <a:t>Consisten</a:t>
            </a:r>
            <a:r>
              <a:rPr lang="en-US" sz="1500" b="1" dirty="0">
                <a:latin typeface="Montserrat" panose="00000500000000000000" pitchFamily="2" charset="0"/>
                <a:cs typeface="Verdana"/>
              </a:rPr>
              <a:t>t Results</a:t>
            </a:r>
            <a:r>
              <a:rPr sz="1500" b="1" dirty="0">
                <a:latin typeface="Montserrat" panose="00000500000000000000" pitchFamily="2" charset="0"/>
                <a:cs typeface="Verdana"/>
              </a:rPr>
              <a:t>:</a:t>
            </a:r>
            <a:endParaRPr lang="en-US" sz="1500" b="1" dirty="0">
              <a:latin typeface="Montserrat" panose="00000500000000000000" pitchFamily="2" charset="0"/>
              <a:cs typeface="Verdana"/>
            </a:endParaRPr>
          </a:p>
          <a:p>
            <a:pPr marL="63500" marR="25400" algn="ctr">
              <a:lnSpc>
                <a:spcPct val="111600"/>
              </a:lnSpc>
              <a:spcBef>
                <a:spcPts val="275"/>
              </a:spcBef>
            </a:pPr>
            <a:r>
              <a:rPr sz="1250" dirty="0">
                <a:latin typeface="Montserrat" panose="00000500000000000000" pitchFamily="2" charset="0"/>
                <a:cs typeface="Verdana"/>
              </a:rPr>
              <a:t>Apply the same approach from integration to  integration and across company </a:t>
            </a:r>
            <a:r>
              <a:rPr lang="en-US" sz="1250" dirty="0">
                <a:latin typeface="Montserrat" panose="00000500000000000000" pitchFamily="2" charset="0"/>
                <a:cs typeface="Verdana"/>
              </a:rPr>
              <a:t>functions</a:t>
            </a:r>
            <a:endParaRPr sz="1250" dirty="0">
              <a:latin typeface="Montserrat" panose="00000500000000000000" pitchFamily="2" charset="0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5311775"/>
            <a:ext cx="12192000" cy="479425"/>
          </a:xfrm>
          <a:custGeom>
            <a:avLst/>
            <a:gdLst/>
            <a:ahLst/>
            <a:cxnLst/>
            <a:rect l="l" t="t" r="r" b="b"/>
            <a:pathLst>
              <a:path w="2438400" h="95884">
                <a:moveTo>
                  <a:pt x="2438400" y="0"/>
                </a:moveTo>
                <a:lnTo>
                  <a:pt x="0" y="0"/>
                </a:lnTo>
                <a:lnTo>
                  <a:pt x="0" y="95504"/>
                </a:lnTo>
                <a:lnTo>
                  <a:pt x="2438400" y="95504"/>
                </a:lnTo>
                <a:lnTo>
                  <a:pt x="2438400" y="0"/>
                </a:lnTo>
                <a:close/>
              </a:path>
            </a:pathLst>
          </a:custGeom>
          <a:solidFill>
            <a:srgbClr val="E18F0A"/>
          </a:solidFill>
        </p:spPr>
        <p:txBody>
          <a:bodyPr wrap="square" lIns="0" tIns="0" rIns="0" bIns="0" rtlCol="0"/>
          <a:lstStyle/>
          <a:p>
            <a:endParaRPr sz="45000"/>
          </a:p>
        </p:txBody>
      </p:sp>
      <p:sp>
        <p:nvSpPr>
          <p:cNvPr id="16" name="object 16"/>
          <p:cNvSpPr txBox="1"/>
          <p:nvPr/>
        </p:nvSpPr>
        <p:spPr>
          <a:xfrm>
            <a:off x="2632795" y="5357307"/>
            <a:ext cx="6927850" cy="294953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63500">
              <a:spcBef>
                <a:spcPts val="500"/>
              </a:spcBef>
            </a:pPr>
            <a:r>
              <a:rPr sz="1500" b="1" dirty="0">
                <a:solidFill>
                  <a:srgbClr val="FFFFFF"/>
                </a:solidFill>
                <a:latin typeface="Montserrat" panose="00000500000000000000" pitchFamily="2" charset="0"/>
                <a:cs typeface="Verdana"/>
              </a:rPr>
              <a:t>Integrations should not be treated as </a:t>
            </a:r>
            <a:r>
              <a:rPr lang="en-US" sz="1500" b="1" dirty="0">
                <a:solidFill>
                  <a:srgbClr val="FFFFFF"/>
                </a:solidFill>
                <a:latin typeface="Montserrat" panose="00000500000000000000" pitchFamily="2" charset="0"/>
                <a:cs typeface="Verdana"/>
              </a:rPr>
              <a:t>a </a:t>
            </a:r>
            <a:r>
              <a:rPr sz="1500" b="1" dirty="0">
                <a:solidFill>
                  <a:srgbClr val="FFFFFF"/>
                </a:solidFill>
                <a:latin typeface="Montserrat" panose="00000500000000000000" pitchFamily="2" charset="0"/>
                <a:cs typeface="Verdana"/>
              </a:rPr>
              <a:t>“one-off” business exercise.</a:t>
            </a:r>
            <a:endParaRPr sz="1500" dirty="0">
              <a:latin typeface="Montserrat" panose="00000500000000000000" pitchFamily="2" charset="0"/>
              <a:cs typeface="Verdana"/>
            </a:endParaRP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BDEE610F-D21D-59CD-63D0-90E7F9B21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57600" y="1186499"/>
            <a:ext cx="863764" cy="863764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F1032668-FD29-7963-64F2-ED3F8F2D0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92803" y="1170138"/>
            <a:ext cx="863764" cy="863764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228C730F-5B17-5A2A-1FAB-0CDDAFA77E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96200" y="3291610"/>
            <a:ext cx="728663" cy="809626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047CB08B-1605-3294-14F4-8DEF104BD2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12998" y="3295268"/>
            <a:ext cx="728663" cy="801529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8ACA858F-2437-2207-69C7-335E8E4E44F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67200" y="5941920"/>
            <a:ext cx="2992375" cy="801529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0561C61-6B1F-CB09-A251-359F113ADCC8}"/>
              </a:ext>
            </a:extLst>
          </p:cNvPr>
          <p:cNvSpPr txBox="1">
            <a:spLocks/>
          </p:cNvSpPr>
          <p:nvPr/>
        </p:nvSpPr>
        <p:spPr>
          <a:xfrm>
            <a:off x="8778240" y="6377940"/>
            <a:ext cx="2804160" cy="215444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0" rtl="0" eaLnBrk="1" latinLnBrk="0" hangingPunct="1"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0" algn="l" defTabSz="4572000" rtl="0" eaLnBrk="1" latinLnBrk="0" hangingPunct="1"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0" algn="l" defTabSz="4572000" rtl="0" eaLnBrk="1" latinLnBrk="0" hangingPunct="1"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0" algn="l" defTabSz="4572000" rtl="0" eaLnBrk="1" latinLnBrk="0" hangingPunct="1"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0" algn="l" defTabSz="4572000" rtl="0" eaLnBrk="1" latinLnBrk="0" hangingPunct="1"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30000" algn="l" defTabSz="4572000" rtl="0" eaLnBrk="1" latinLnBrk="0" hangingPunct="1"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716000" algn="l" defTabSz="4572000" rtl="0" eaLnBrk="1" latinLnBrk="0" hangingPunct="1"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002000" algn="l" defTabSz="4572000" rtl="0" eaLnBrk="1" latinLnBrk="0" hangingPunct="1"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0" algn="l" defTabSz="4572000" rtl="0" eaLnBrk="1" latinLnBrk="0" hangingPunct="1"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6F15528-21DE-4FAA-801E-634DDDAF4B2B}" type="slidenum">
              <a:rPr lang="en-US" sz="1400" smtClean="0"/>
              <a:pPr algn="r"/>
              <a:t>2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680000-9045-7A1F-6305-413C7372CFE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64" y="6179592"/>
            <a:ext cx="632136" cy="4894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156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Montserrat</vt:lpstr>
      <vt:lpstr>Montserrat Black</vt:lpstr>
      <vt:lpstr>Arial</vt:lpstr>
      <vt:lpstr>Calibri</vt:lpstr>
      <vt:lpstr>Verdana</vt:lpstr>
      <vt:lpstr>Office Theme</vt:lpstr>
      <vt:lpstr>PowerPoint Presentation</vt:lpstr>
      <vt:lpstr>Follow a Deﬁned Process to Address Challenges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JOE ABERGER</cp:lastModifiedBy>
  <cp:revision>7</cp:revision>
  <dcterms:modified xsi:type="dcterms:W3CDTF">2025-06-16T20:09:44Z</dcterms:modified>
</cp:coreProperties>
</file>