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62" r:id="rId3"/>
    <p:sldId id="26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80"/>
    <p:restoredTop sz="94620"/>
  </p:normalViewPr>
  <p:slideViewPr>
    <p:cSldViewPr snapToGrid="0">
      <p:cViewPr varScale="1">
        <p:scale>
          <a:sx n="102" d="100"/>
          <a:sy n="102" d="100"/>
        </p:scale>
        <p:origin x="123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CF492A-1641-4551-BE72-9B482A029175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07618BA7-61B8-41F6-9D64-F55DF74D975B}">
      <dgm:prSet custT="1"/>
      <dgm:spPr/>
      <dgm:t>
        <a:bodyPr/>
        <a:lstStyle/>
        <a:p>
          <a:pPr marL="293688" indent="-293688">
            <a:tabLst/>
          </a:pPr>
          <a:r>
            <a:rPr lang="en-US" sz="21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1) Cultural Conflict: Major cultural differences between merging entities can easily lead to friction and misunderstandings that negatively impact employee morale, productivity, and talent retention.</a:t>
          </a:r>
          <a:endParaRPr lang="en-US" sz="2100" dirty="0">
            <a:latin typeface="+mn-lt"/>
          </a:endParaRPr>
        </a:p>
      </dgm:t>
    </dgm:pt>
    <dgm:pt modelId="{19B815D0-2B9B-49A6-A82F-45DC6518C4CB}" type="parTrans" cxnId="{85A47501-31F0-42BD-9CDF-2944AF79FEB1}">
      <dgm:prSet/>
      <dgm:spPr/>
      <dgm:t>
        <a:bodyPr/>
        <a:lstStyle/>
        <a:p>
          <a:endParaRPr lang="en-US"/>
        </a:p>
      </dgm:t>
    </dgm:pt>
    <dgm:pt modelId="{03352AAB-D2AE-4A13-AD32-4F382A1DF9B0}" type="sibTrans" cxnId="{85A47501-31F0-42BD-9CDF-2944AF79FEB1}">
      <dgm:prSet/>
      <dgm:spPr/>
      <dgm:t>
        <a:bodyPr/>
        <a:lstStyle/>
        <a:p>
          <a:endParaRPr lang="en-US"/>
        </a:p>
      </dgm:t>
    </dgm:pt>
    <dgm:pt modelId="{BCCB67AD-8BE6-45DE-8422-05200CCDC296}">
      <dgm:prSet custT="1"/>
      <dgm:spPr/>
      <dgm:t>
        <a:bodyPr/>
        <a:lstStyle/>
        <a:p>
          <a:pPr marL="293688" indent="-293688">
            <a:tabLst/>
          </a:pPr>
          <a:r>
            <a:rPr lang="en-US" sz="21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2) Synergy Shortfalls: Merging companies fail to achieve cost and revenue targets because of unrealistic synergy estimates, inadequate integration planning, poor integration execution, and unexpected market changes.</a:t>
          </a:r>
          <a:endParaRPr lang="en-US" sz="2100" dirty="0">
            <a:latin typeface="+mn-lt"/>
          </a:endParaRPr>
        </a:p>
      </dgm:t>
    </dgm:pt>
    <dgm:pt modelId="{34E935A2-B22C-481C-8107-A7F569A99B98}" type="parTrans" cxnId="{3941FDDF-B115-4E34-9523-8A0C01844A56}">
      <dgm:prSet/>
      <dgm:spPr/>
      <dgm:t>
        <a:bodyPr/>
        <a:lstStyle/>
        <a:p>
          <a:endParaRPr lang="en-US"/>
        </a:p>
      </dgm:t>
    </dgm:pt>
    <dgm:pt modelId="{5D709671-9096-4D61-8DB5-2D3D193B5848}" type="sibTrans" cxnId="{3941FDDF-B115-4E34-9523-8A0C01844A56}">
      <dgm:prSet/>
      <dgm:spPr/>
      <dgm:t>
        <a:bodyPr/>
        <a:lstStyle/>
        <a:p>
          <a:endParaRPr lang="en-US"/>
        </a:p>
      </dgm:t>
    </dgm:pt>
    <dgm:pt modelId="{C4BA6DA6-E230-4D8F-BE4F-FE1C26BCA163}">
      <dgm:prSet custT="1"/>
      <dgm:spPr/>
      <dgm:t>
        <a:bodyPr/>
        <a:lstStyle/>
        <a:p>
          <a:pPr marL="293688" indent="-293688">
            <a:tabLst/>
          </a:pPr>
          <a:r>
            <a:rPr lang="en-US" sz="21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3) Information Technology Challenges:</a:t>
          </a:r>
          <a:r>
            <a:rPr lang="en-US" sz="21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en-US" sz="21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Integrating IT systems from two organizations can cause issues related to data security, data accessibility, and data integrity.</a:t>
          </a:r>
        </a:p>
        <a:p>
          <a:pPr marL="0"/>
          <a:endParaRPr lang="en-US" sz="2000" dirty="0"/>
        </a:p>
      </dgm:t>
    </dgm:pt>
    <dgm:pt modelId="{BBE96B80-4CE8-49D5-89C4-C999AA2B9B9D}" type="parTrans" cxnId="{88B2C89D-1F85-4D2F-AB26-FC247934E917}">
      <dgm:prSet/>
      <dgm:spPr/>
      <dgm:t>
        <a:bodyPr/>
        <a:lstStyle/>
        <a:p>
          <a:endParaRPr lang="en-US"/>
        </a:p>
      </dgm:t>
    </dgm:pt>
    <dgm:pt modelId="{379437D0-B34C-4EFC-86AC-D32FE00F2BE8}" type="sibTrans" cxnId="{88B2C89D-1F85-4D2F-AB26-FC247934E917}">
      <dgm:prSet/>
      <dgm:spPr/>
      <dgm:t>
        <a:bodyPr/>
        <a:lstStyle/>
        <a:p>
          <a:endParaRPr lang="en-US"/>
        </a:p>
      </dgm:t>
    </dgm:pt>
    <dgm:pt modelId="{2B583138-E902-4659-BAB1-F3A8EBE8CD81}">
      <dgm:prSet custT="1"/>
      <dgm:spPr/>
      <dgm:t>
        <a:bodyPr/>
        <a:lstStyle/>
        <a:p>
          <a:pPr marL="293688" indent="-293688">
            <a:tabLst/>
          </a:pPr>
          <a:r>
            <a:rPr lang="en-US" sz="21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4) Loss of Key Talent: The best employees in an acquired company investigate their career options and are likely to jump ship if they see the merger as bad for their careers.</a:t>
          </a:r>
          <a:endParaRPr lang="en-US" sz="2100" dirty="0">
            <a:latin typeface="+mn-lt"/>
          </a:endParaRPr>
        </a:p>
      </dgm:t>
    </dgm:pt>
    <dgm:pt modelId="{DAA1A7B0-1F70-4816-A30F-82AC4634E09B}" type="parTrans" cxnId="{91C540E8-1A61-4F05-85D3-049DE967666C}">
      <dgm:prSet/>
      <dgm:spPr/>
      <dgm:t>
        <a:bodyPr/>
        <a:lstStyle/>
        <a:p>
          <a:endParaRPr lang="en-US"/>
        </a:p>
      </dgm:t>
    </dgm:pt>
    <dgm:pt modelId="{EE1BB03F-22B9-4BD6-88B9-8B44CA03FFF6}" type="sibTrans" cxnId="{91C540E8-1A61-4F05-85D3-049DE967666C}">
      <dgm:prSet/>
      <dgm:spPr/>
      <dgm:t>
        <a:bodyPr/>
        <a:lstStyle/>
        <a:p>
          <a:endParaRPr lang="en-US"/>
        </a:p>
      </dgm:t>
    </dgm:pt>
    <dgm:pt modelId="{1CCD404C-4813-48EB-B389-D332C2A33968}" type="pres">
      <dgm:prSet presAssocID="{4BCF492A-1641-4551-BE72-9B482A029175}" presName="vert0" presStyleCnt="0">
        <dgm:presLayoutVars>
          <dgm:dir/>
          <dgm:animOne val="branch"/>
          <dgm:animLvl val="lvl"/>
        </dgm:presLayoutVars>
      </dgm:prSet>
      <dgm:spPr/>
    </dgm:pt>
    <dgm:pt modelId="{1702B7F9-2A74-4D32-886A-3F94BCDA2A17}" type="pres">
      <dgm:prSet presAssocID="{07618BA7-61B8-41F6-9D64-F55DF74D975B}" presName="thickLine" presStyleLbl="alignNode1" presStyleIdx="0" presStyleCnt="4"/>
      <dgm:spPr/>
    </dgm:pt>
    <dgm:pt modelId="{E372ABBD-BB70-497E-99DA-964C19FC519A}" type="pres">
      <dgm:prSet presAssocID="{07618BA7-61B8-41F6-9D64-F55DF74D975B}" presName="horz1" presStyleCnt="0"/>
      <dgm:spPr/>
    </dgm:pt>
    <dgm:pt modelId="{5A59FDA7-927C-4BF9-90D2-52A09167D0CC}" type="pres">
      <dgm:prSet presAssocID="{07618BA7-61B8-41F6-9D64-F55DF74D975B}" presName="tx1" presStyleLbl="revTx" presStyleIdx="0" presStyleCnt="4" custLinFactNeighborY="1785"/>
      <dgm:spPr/>
    </dgm:pt>
    <dgm:pt modelId="{7183ACDC-49FE-4F85-B3FC-B0181F20B478}" type="pres">
      <dgm:prSet presAssocID="{07618BA7-61B8-41F6-9D64-F55DF74D975B}" presName="vert1" presStyleCnt="0"/>
      <dgm:spPr/>
    </dgm:pt>
    <dgm:pt modelId="{E72615A5-E816-4903-941F-068D7A8116EC}" type="pres">
      <dgm:prSet presAssocID="{BCCB67AD-8BE6-45DE-8422-05200CCDC296}" presName="thickLine" presStyleLbl="alignNode1" presStyleIdx="1" presStyleCnt="4"/>
      <dgm:spPr/>
    </dgm:pt>
    <dgm:pt modelId="{870FEC1A-3C39-49E1-BDEA-4336405F9E21}" type="pres">
      <dgm:prSet presAssocID="{BCCB67AD-8BE6-45DE-8422-05200CCDC296}" presName="horz1" presStyleCnt="0"/>
      <dgm:spPr/>
    </dgm:pt>
    <dgm:pt modelId="{DC45F519-FD00-48F8-9C44-2248EBCA8D51}" type="pres">
      <dgm:prSet presAssocID="{BCCB67AD-8BE6-45DE-8422-05200CCDC296}" presName="tx1" presStyleLbl="revTx" presStyleIdx="1" presStyleCnt="4"/>
      <dgm:spPr/>
    </dgm:pt>
    <dgm:pt modelId="{3C539CCE-ADFF-4CED-A459-DEB0CC302F3A}" type="pres">
      <dgm:prSet presAssocID="{BCCB67AD-8BE6-45DE-8422-05200CCDC296}" presName="vert1" presStyleCnt="0"/>
      <dgm:spPr/>
    </dgm:pt>
    <dgm:pt modelId="{55B95058-807E-47E7-85DC-BCBBC5DFD418}" type="pres">
      <dgm:prSet presAssocID="{C4BA6DA6-E230-4D8F-BE4F-FE1C26BCA163}" presName="thickLine" presStyleLbl="alignNode1" presStyleIdx="2" presStyleCnt="4"/>
      <dgm:spPr/>
    </dgm:pt>
    <dgm:pt modelId="{5EEDB972-15B1-46BC-B63A-5A7D3D3645EF}" type="pres">
      <dgm:prSet presAssocID="{C4BA6DA6-E230-4D8F-BE4F-FE1C26BCA163}" presName="horz1" presStyleCnt="0"/>
      <dgm:spPr/>
    </dgm:pt>
    <dgm:pt modelId="{7B387071-F8F1-4096-8737-E42550215F7B}" type="pres">
      <dgm:prSet presAssocID="{C4BA6DA6-E230-4D8F-BE4F-FE1C26BCA163}" presName="tx1" presStyleLbl="revTx" presStyleIdx="2" presStyleCnt="4"/>
      <dgm:spPr/>
    </dgm:pt>
    <dgm:pt modelId="{0078E63E-4DA2-46AC-B1F0-D13455116B95}" type="pres">
      <dgm:prSet presAssocID="{C4BA6DA6-E230-4D8F-BE4F-FE1C26BCA163}" presName="vert1" presStyleCnt="0"/>
      <dgm:spPr/>
    </dgm:pt>
    <dgm:pt modelId="{3FB75C2B-9ECD-4C1F-963F-702F426D5889}" type="pres">
      <dgm:prSet presAssocID="{2B583138-E902-4659-BAB1-F3A8EBE8CD81}" presName="thickLine" presStyleLbl="alignNode1" presStyleIdx="3" presStyleCnt="4"/>
      <dgm:spPr/>
    </dgm:pt>
    <dgm:pt modelId="{435EF79C-328A-45FE-B191-75109E61DF8F}" type="pres">
      <dgm:prSet presAssocID="{2B583138-E902-4659-BAB1-F3A8EBE8CD81}" presName="horz1" presStyleCnt="0"/>
      <dgm:spPr/>
    </dgm:pt>
    <dgm:pt modelId="{DF283AC6-5C87-41C8-9C28-C265BD8B0A05}" type="pres">
      <dgm:prSet presAssocID="{2B583138-E902-4659-BAB1-F3A8EBE8CD81}" presName="tx1" presStyleLbl="revTx" presStyleIdx="3" presStyleCnt="4"/>
      <dgm:spPr/>
    </dgm:pt>
    <dgm:pt modelId="{1539A58E-46C4-49C0-BB73-732CCC0EAF71}" type="pres">
      <dgm:prSet presAssocID="{2B583138-E902-4659-BAB1-F3A8EBE8CD81}" presName="vert1" presStyleCnt="0"/>
      <dgm:spPr/>
    </dgm:pt>
  </dgm:ptLst>
  <dgm:cxnLst>
    <dgm:cxn modelId="{85A47501-31F0-42BD-9CDF-2944AF79FEB1}" srcId="{4BCF492A-1641-4551-BE72-9B482A029175}" destId="{07618BA7-61B8-41F6-9D64-F55DF74D975B}" srcOrd="0" destOrd="0" parTransId="{19B815D0-2B9B-49A6-A82F-45DC6518C4CB}" sibTransId="{03352AAB-D2AE-4A13-AD32-4F382A1DF9B0}"/>
    <dgm:cxn modelId="{8C679A19-7F53-4C72-B5AC-3416AA846A0F}" type="presOf" srcId="{4BCF492A-1641-4551-BE72-9B482A029175}" destId="{1CCD404C-4813-48EB-B389-D332C2A33968}" srcOrd="0" destOrd="0" presId="urn:microsoft.com/office/officeart/2008/layout/LinedList"/>
    <dgm:cxn modelId="{49070182-094B-4AE4-B458-D22FDC9B7BF4}" type="presOf" srcId="{BCCB67AD-8BE6-45DE-8422-05200CCDC296}" destId="{DC45F519-FD00-48F8-9C44-2248EBCA8D51}" srcOrd="0" destOrd="0" presId="urn:microsoft.com/office/officeart/2008/layout/LinedList"/>
    <dgm:cxn modelId="{157CAD86-F8AA-46CB-A79C-5A78C7B71550}" type="presOf" srcId="{C4BA6DA6-E230-4D8F-BE4F-FE1C26BCA163}" destId="{7B387071-F8F1-4096-8737-E42550215F7B}" srcOrd="0" destOrd="0" presId="urn:microsoft.com/office/officeart/2008/layout/LinedList"/>
    <dgm:cxn modelId="{88B2C89D-1F85-4D2F-AB26-FC247934E917}" srcId="{4BCF492A-1641-4551-BE72-9B482A029175}" destId="{C4BA6DA6-E230-4D8F-BE4F-FE1C26BCA163}" srcOrd="2" destOrd="0" parTransId="{BBE96B80-4CE8-49D5-89C4-C999AA2B9B9D}" sibTransId="{379437D0-B34C-4EFC-86AC-D32FE00F2BE8}"/>
    <dgm:cxn modelId="{3941FDDF-B115-4E34-9523-8A0C01844A56}" srcId="{4BCF492A-1641-4551-BE72-9B482A029175}" destId="{BCCB67AD-8BE6-45DE-8422-05200CCDC296}" srcOrd="1" destOrd="0" parTransId="{34E935A2-B22C-481C-8107-A7F569A99B98}" sibTransId="{5D709671-9096-4D61-8DB5-2D3D193B5848}"/>
    <dgm:cxn modelId="{08F819E0-6119-40E9-A1A6-8C24EBDD514C}" type="presOf" srcId="{07618BA7-61B8-41F6-9D64-F55DF74D975B}" destId="{5A59FDA7-927C-4BF9-90D2-52A09167D0CC}" srcOrd="0" destOrd="0" presId="urn:microsoft.com/office/officeart/2008/layout/LinedList"/>
    <dgm:cxn modelId="{91C540E8-1A61-4F05-85D3-049DE967666C}" srcId="{4BCF492A-1641-4551-BE72-9B482A029175}" destId="{2B583138-E902-4659-BAB1-F3A8EBE8CD81}" srcOrd="3" destOrd="0" parTransId="{DAA1A7B0-1F70-4816-A30F-82AC4634E09B}" sibTransId="{EE1BB03F-22B9-4BD6-88B9-8B44CA03FFF6}"/>
    <dgm:cxn modelId="{021C9DF5-7571-40D0-A315-7B1224A523C3}" type="presOf" srcId="{2B583138-E902-4659-BAB1-F3A8EBE8CD81}" destId="{DF283AC6-5C87-41C8-9C28-C265BD8B0A05}" srcOrd="0" destOrd="0" presId="urn:microsoft.com/office/officeart/2008/layout/LinedList"/>
    <dgm:cxn modelId="{0ED6C125-CE80-4F72-92C7-0149779FAF6B}" type="presParOf" srcId="{1CCD404C-4813-48EB-B389-D332C2A33968}" destId="{1702B7F9-2A74-4D32-886A-3F94BCDA2A17}" srcOrd="0" destOrd="0" presId="urn:microsoft.com/office/officeart/2008/layout/LinedList"/>
    <dgm:cxn modelId="{054042EF-C6C7-47C1-B431-9FE15D261992}" type="presParOf" srcId="{1CCD404C-4813-48EB-B389-D332C2A33968}" destId="{E372ABBD-BB70-497E-99DA-964C19FC519A}" srcOrd="1" destOrd="0" presId="urn:microsoft.com/office/officeart/2008/layout/LinedList"/>
    <dgm:cxn modelId="{FD3EC4D1-A8A4-4AD1-828A-6811BCE11C75}" type="presParOf" srcId="{E372ABBD-BB70-497E-99DA-964C19FC519A}" destId="{5A59FDA7-927C-4BF9-90D2-52A09167D0CC}" srcOrd="0" destOrd="0" presId="urn:microsoft.com/office/officeart/2008/layout/LinedList"/>
    <dgm:cxn modelId="{3986D711-9E41-4BE4-8475-7CF3E87C5B54}" type="presParOf" srcId="{E372ABBD-BB70-497E-99DA-964C19FC519A}" destId="{7183ACDC-49FE-4F85-B3FC-B0181F20B478}" srcOrd="1" destOrd="0" presId="urn:microsoft.com/office/officeart/2008/layout/LinedList"/>
    <dgm:cxn modelId="{163894F0-313D-4B59-8085-C9947E2FBF96}" type="presParOf" srcId="{1CCD404C-4813-48EB-B389-D332C2A33968}" destId="{E72615A5-E816-4903-941F-068D7A8116EC}" srcOrd="2" destOrd="0" presId="urn:microsoft.com/office/officeart/2008/layout/LinedList"/>
    <dgm:cxn modelId="{24395180-7F31-43CB-B721-7E2E6D4CE370}" type="presParOf" srcId="{1CCD404C-4813-48EB-B389-D332C2A33968}" destId="{870FEC1A-3C39-49E1-BDEA-4336405F9E21}" srcOrd="3" destOrd="0" presId="urn:microsoft.com/office/officeart/2008/layout/LinedList"/>
    <dgm:cxn modelId="{A757988F-8526-48B5-AADD-425F193446B0}" type="presParOf" srcId="{870FEC1A-3C39-49E1-BDEA-4336405F9E21}" destId="{DC45F519-FD00-48F8-9C44-2248EBCA8D51}" srcOrd="0" destOrd="0" presId="urn:microsoft.com/office/officeart/2008/layout/LinedList"/>
    <dgm:cxn modelId="{93BDE018-5496-457E-BA4A-D408C16F9315}" type="presParOf" srcId="{870FEC1A-3C39-49E1-BDEA-4336405F9E21}" destId="{3C539CCE-ADFF-4CED-A459-DEB0CC302F3A}" srcOrd="1" destOrd="0" presId="urn:microsoft.com/office/officeart/2008/layout/LinedList"/>
    <dgm:cxn modelId="{4B835D03-333E-488F-B914-7E86599CC446}" type="presParOf" srcId="{1CCD404C-4813-48EB-B389-D332C2A33968}" destId="{55B95058-807E-47E7-85DC-BCBBC5DFD418}" srcOrd="4" destOrd="0" presId="urn:microsoft.com/office/officeart/2008/layout/LinedList"/>
    <dgm:cxn modelId="{48EBF7AF-C850-424A-9A8C-ED2885B8E87F}" type="presParOf" srcId="{1CCD404C-4813-48EB-B389-D332C2A33968}" destId="{5EEDB972-15B1-46BC-B63A-5A7D3D3645EF}" srcOrd="5" destOrd="0" presId="urn:microsoft.com/office/officeart/2008/layout/LinedList"/>
    <dgm:cxn modelId="{959A2B66-AF7C-4BCB-AC75-5C098199B68D}" type="presParOf" srcId="{5EEDB972-15B1-46BC-B63A-5A7D3D3645EF}" destId="{7B387071-F8F1-4096-8737-E42550215F7B}" srcOrd="0" destOrd="0" presId="urn:microsoft.com/office/officeart/2008/layout/LinedList"/>
    <dgm:cxn modelId="{C041B873-53D2-4A49-AFF2-0AA7E8B9694E}" type="presParOf" srcId="{5EEDB972-15B1-46BC-B63A-5A7D3D3645EF}" destId="{0078E63E-4DA2-46AC-B1F0-D13455116B95}" srcOrd="1" destOrd="0" presId="urn:microsoft.com/office/officeart/2008/layout/LinedList"/>
    <dgm:cxn modelId="{4AB11289-ABEA-4D33-996D-4E2625F2554B}" type="presParOf" srcId="{1CCD404C-4813-48EB-B389-D332C2A33968}" destId="{3FB75C2B-9ECD-4C1F-963F-702F426D5889}" srcOrd="6" destOrd="0" presId="urn:microsoft.com/office/officeart/2008/layout/LinedList"/>
    <dgm:cxn modelId="{C6472E48-0258-47AF-B6E2-857942AA0792}" type="presParOf" srcId="{1CCD404C-4813-48EB-B389-D332C2A33968}" destId="{435EF79C-328A-45FE-B191-75109E61DF8F}" srcOrd="7" destOrd="0" presId="urn:microsoft.com/office/officeart/2008/layout/LinedList"/>
    <dgm:cxn modelId="{8C87209F-F514-4CE8-AF15-C75FE60CC7CA}" type="presParOf" srcId="{435EF79C-328A-45FE-B191-75109E61DF8F}" destId="{DF283AC6-5C87-41C8-9C28-C265BD8B0A05}" srcOrd="0" destOrd="0" presId="urn:microsoft.com/office/officeart/2008/layout/LinedList"/>
    <dgm:cxn modelId="{1A7F8B3D-C5A6-47F5-B14A-F2FF7DEC6CA0}" type="presParOf" srcId="{435EF79C-328A-45FE-B191-75109E61DF8F}" destId="{1539A58E-46C4-49C0-BB73-732CCC0EAF7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CF492A-1641-4551-BE72-9B482A029175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07618BA7-61B8-41F6-9D64-F55DF74D975B}">
      <dgm:prSet/>
      <dgm:spPr/>
      <dgm:t>
        <a:bodyPr/>
        <a:lstStyle/>
        <a:p>
          <a:pPr marL="293688" indent="-293688">
            <a:tabLst/>
          </a:pPr>
          <a:r>
            <a:rPr lang="en-US" dirty="0">
              <a:latin typeface="+mn-lt"/>
              <a:cs typeface="Calibri" panose="020F0502020204030204" pitchFamily="34" charset="0"/>
            </a:rPr>
            <a:t>5) Execution Problems: Integrating systems, processes, people, and operations is a complex exercise, and if managed badly, leads to increased costs, a slow integration, and customer and employee dissatisfaction. </a:t>
          </a:r>
        </a:p>
      </dgm:t>
    </dgm:pt>
    <dgm:pt modelId="{19B815D0-2B9B-49A6-A82F-45DC6518C4CB}" type="parTrans" cxnId="{85A47501-31F0-42BD-9CDF-2944AF79FEB1}">
      <dgm:prSet/>
      <dgm:spPr/>
      <dgm:t>
        <a:bodyPr/>
        <a:lstStyle/>
        <a:p>
          <a:endParaRPr lang="en-US"/>
        </a:p>
      </dgm:t>
    </dgm:pt>
    <dgm:pt modelId="{03352AAB-D2AE-4A13-AD32-4F382A1DF9B0}" type="sibTrans" cxnId="{85A47501-31F0-42BD-9CDF-2944AF79FEB1}">
      <dgm:prSet/>
      <dgm:spPr/>
      <dgm:t>
        <a:bodyPr/>
        <a:lstStyle/>
        <a:p>
          <a:endParaRPr lang="en-US"/>
        </a:p>
      </dgm:t>
    </dgm:pt>
    <dgm:pt modelId="{BCCB67AD-8BE6-45DE-8422-05200CCDC296}">
      <dgm:prSet/>
      <dgm:spPr/>
      <dgm:t>
        <a:bodyPr/>
        <a:lstStyle/>
        <a:p>
          <a:pPr marL="293688" indent="-293688">
            <a:tabLst/>
          </a:pPr>
          <a:r>
            <a:rPr lang="en-US" dirty="0"/>
            <a:t>6) Customer Attrition: Changes in products, declines in quality or responsiveness, or  service disruptions can drive customers to take their business elsewhere.</a:t>
          </a:r>
        </a:p>
      </dgm:t>
    </dgm:pt>
    <dgm:pt modelId="{34E935A2-B22C-481C-8107-A7F569A99B98}" type="parTrans" cxnId="{3941FDDF-B115-4E34-9523-8A0C01844A56}">
      <dgm:prSet/>
      <dgm:spPr/>
      <dgm:t>
        <a:bodyPr/>
        <a:lstStyle/>
        <a:p>
          <a:endParaRPr lang="en-US"/>
        </a:p>
      </dgm:t>
    </dgm:pt>
    <dgm:pt modelId="{5D709671-9096-4D61-8DB5-2D3D193B5848}" type="sibTrans" cxnId="{3941FDDF-B115-4E34-9523-8A0C01844A56}">
      <dgm:prSet/>
      <dgm:spPr/>
      <dgm:t>
        <a:bodyPr/>
        <a:lstStyle/>
        <a:p>
          <a:endParaRPr lang="en-US"/>
        </a:p>
      </dgm:t>
    </dgm:pt>
    <dgm:pt modelId="{C4BA6DA6-E230-4D8F-BE4F-FE1C26BCA163}">
      <dgm:prSet/>
      <dgm:spPr/>
      <dgm:t>
        <a:bodyPr/>
        <a:lstStyle/>
        <a:p>
          <a:pPr marL="293688" indent="-293688">
            <a:tabLst/>
          </a:pPr>
          <a:r>
            <a:rPr lang="en-US" dirty="0"/>
            <a:t>7) Inadequate Governance: When companies fail to define roles clearly and establish the right decision-making processes, confusion ensues and less is accomplished.</a:t>
          </a:r>
          <a:br>
            <a:rPr lang="en-US" dirty="0"/>
          </a:br>
          <a:r>
            <a:rPr lang="en-US" dirty="0"/>
            <a:t> </a:t>
          </a:r>
        </a:p>
      </dgm:t>
    </dgm:pt>
    <dgm:pt modelId="{BBE96B80-4CE8-49D5-89C4-C999AA2B9B9D}" type="parTrans" cxnId="{88B2C89D-1F85-4D2F-AB26-FC247934E917}">
      <dgm:prSet/>
      <dgm:spPr/>
      <dgm:t>
        <a:bodyPr/>
        <a:lstStyle/>
        <a:p>
          <a:endParaRPr lang="en-US"/>
        </a:p>
      </dgm:t>
    </dgm:pt>
    <dgm:pt modelId="{379437D0-B34C-4EFC-86AC-D32FE00F2BE8}" type="sibTrans" cxnId="{88B2C89D-1F85-4D2F-AB26-FC247934E917}">
      <dgm:prSet/>
      <dgm:spPr/>
      <dgm:t>
        <a:bodyPr/>
        <a:lstStyle/>
        <a:p>
          <a:endParaRPr lang="en-US"/>
        </a:p>
      </dgm:t>
    </dgm:pt>
    <dgm:pt modelId="{2B583138-E902-4659-BAB1-F3A8EBE8CD81}">
      <dgm:prSet/>
      <dgm:spPr/>
      <dgm:t>
        <a:bodyPr/>
        <a:lstStyle/>
        <a:p>
          <a:pPr marL="293688" indent="-293688">
            <a:tabLst/>
          </a:pPr>
          <a:r>
            <a:rPr lang="en-US" dirty="0"/>
            <a:t>8) Regulatory Issues: Failure to meet legal requirements, which are greater in number and more complex on large or cross-border deals, can result in fines, penalties, and reputational damage.</a:t>
          </a:r>
        </a:p>
      </dgm:t>
    </dgm:pt>
    <dgm:pt modelId="{DAA1A7B0-1F70-4816-A30F-82AC4634E09B}" type="parTrans" cxnId="{91C540E8-1A61-4F05-85D3-049DE967666C}">
      <dgm:prSet/>
      <dgm:spPr/>
      <dgm:t>
        <a:bodyPr/>
        <a:lstStyle/>
        <a:p>
          <a:endParaRPr lang="en-US"/>
        </a:p>
      </dgm:t>
    </dgm:pt>
    <dgm:pt modelId="{EE1BB03F-22B9-4BD6-88B9-8B44CA03FFF6}" type="sibTrans" cxnId="{91C540E8-1A61-4F05-85D3-049DE967666C}">
      <dgm:prSet/>
      <dgm:spPr/>
      <dgm:t>
        <a:bodyPr/>
        <a:lstStyle/>
        <a:p>
          <a:endParaRPr lang="en-US"/>
        </a:p>
      </dgm:t>
    </dgm:pt>
    <dgm:pt modelId="{1CCD404C-4813-48EB-B389-D332C2A33968}" type="pres">
      <dgm:prSet presAssocID="{4BCF492A-1641-4551-BE72-9B482A029175}" presName="vert0" presStyleCnt="0">
        <dgm:presLayoutVars>
          <dgm:dir/>
          <dgm:animOne val="branch"/>
          <dgm:animLvl val="lvl"/>
        </dgm:presLayoutVars>
      </dgm:prSet>
      <dgm:spPr/>
    </dgm:pt>
    <dgm:pt modelId="{1702B7F9-2A74-4D32-886A-3F94BCDA2A17}" type="pres">
      <dgm:prSet presAssocID="{07618BA7-61B8-41F6-9D64-F55DF74D975B}" presName="thickLine" presStyleLbl="alignNode1" presStyleIdx="0" presStyleCnt="4"/>
      <dgm:spPr/>
    </dgm:pt>
    <dgm:pt modelId="{E372ABBD-BB70-497E-99DA-964C19FC519A}" type="pres">
      <dgm:prSet presAssocID="{07618BA7-61B8-41F6-9D64-F55DF74D975B}" presName="horz1" presStyleCnt="0"/>
      <dgm:spPr/>
    </dgm:pt>
    <dgm:pt modelId="{5A59FDA7-927C-4BF9-90D2-52A09167D0CC}" type="pres">
      <dgm:prSet presAssocID="{07618BA7-61B8-41F6-9D64-F55DF74D975B}" presName="tx1" presStyleLbl="revTx" presStyleIdx="0" presStyleCnt="4"/>
      <dgm:spPr/>
    </dgm:pt>
    <dgm:pt modelId="{7183ACDC-49FE-4F85-B3FC-B0181F20B478}" type="pres">
      <dgm:prSet presAssocID="{07618BA7-61B8-41F6-9D64-F55DF74D975B}" presName="vert1" presStyleCnt="0"/>
      <dgm:spPr/>
    </dgm:pt>
    <dgm:pt modelId="{E72615A5-E816-4903-941F-068D7A8116EC}" type="pres">
      <dgm:prSet presAssocID="{BCCB67AD-8BE6-45DE-8422-05200CCDC296}" presName="thickLine" presStyleLbl="alignNode1" presStyleIdx="1" presStyleCnt="4"/>
      <dgm:spPr/>
    </dgm:pt>
    <dgm:pt modelId="{870FEC1A-3C39-49E1-BDEA-4336405F9E21}" type="pres">
      <dgm:prSet presAssocID="{BCCB67AD-8BE6-45DE-8422-05200CCDC296}" presName="horz1" presStyleCnt="0"/>
      <dgm:spPr/>
    </dgm:pt>
    <dgm:pt modelId="{DC45F519-FD00-48F8-9C44-2248EBCA8D51}" type="pres">
      <dgm:prSet presAssocID="{BCCB67AD-8BE6-45DE-8422-05200CCDC296}" presName="tx1" presStyleLbl="revTx" presStyleIdx="1" presStyleCnt="4"/>
      <dgm:spPr/>
    </dgm:pt>
    <dgm:pt modelId="{3C539CCE-ADFF-4CED-A459-DEB0CC302F3A}" type="pres">
      <dgm:prSet presAssocID="{BCCB67AD-8BE6-45DE-8422-05200CCDC296}" presName="vert1" presStyleCnt="0"/>
      <dgm:spPr/>
    </dgm:pt>
    <dgm:pt modelId="{55B95058-807E-47E7-85DC-BCBBC5DFD418}" type="pres">
      <dgm:prSet presAssocID="{C4BA6DA6-E230-4D8F-BE4F-FE1C26BCA163}" presName="thickLine" presStyleLbl="alignNode1" presStyleIdx="2" presStyleCnt="4"/>
      <dgm:spPr/>
    </dgm:pt>
    <dgm:pt modelId="{5EEDB972-15B1-46BC-B63A-5A7D3D3645EF}" type="pres">
      <dgm:prSet presAssocID="{C4BA6DA6-E230-4D8F-BE4F-FE1C26BCA163}" presName="horz1" presStyleCnt="0"/>
      <dgm:spPr/>
    </dgm:pt>
    <dgm:pt modelId="{7B387071-F8F1-4096-8737-E42550215F7B}" type="pres">
      <dgm:prSet presAssocID="{C4BA6DA6-E230-4D8F-BE4F-FE1C26BCA163}" presName="tx1" presStyleLbl="revTx" presStyleIdx="2" presStyleCnt="4"/>
      <dgm:spPr/>
    </dgm:pt>
    <dgm:pt modelId="{0078E63E-4DA2-46AC-B1F0-D13455116B95}" type="pres">
      <dgm:prSet presAssocID="{C4BA6DA6-E230-4D8F-BE4F-FE1C26BCA163}" presName="vert1" presStyleCnt="0"/>
      <dgm:spPr/>
    </dgm:pt>
    <dgm:pt modelId="{3FB75C2B-9ECD-4C1F-963F-702F426D5889}" type="pres">
      <dgm:prSet presAssocID="{2B583138-E902-4659-BAB1-F3A8EBE8CD81}" presName="thickLine" presStyleLbl="alignNode1" presStyleIdx="3" presStyleCnt="4"/>
      <dgm:spPr/>
    </dgm:pt>
    <dgm:pt modelId="{435EF79C-328A-45FE-B191-75109E61DF8F}" type="pres">
      <dgm:prSet presAssocID="{2B583138-E902-4659-BAB1-F3A8EBE8CD81}" presName="horz1" presStyleCnt="0"/>
      <dgm:spPr/>
    </dgm:pt>
    <dgm:pt modelId="{DF283AC6-5C87-41C8-9C28-C265BD8B0A05}" type="pres">
      <dgm:prSet presAssocID="{2B583138-E902-4659-BAB1-F3A8EBE8CD81}" presName="tx1" presStyleLbl="revTx" presStyleIdx="3" presStyleCnt="4"/>
      <dgm:spPr/>
    </dgm:pt>
    <dgm:pt modelId="{1539A58E-46C4-49C0-BB73-732CCC0EAF71}" type="pres">
      <dgm:prSet presAssocID="{2B583138-E902-4659-BAB1-F3A8EBE8CD81}" presName="vert1" presStyleCnt="0"/>
      <dgm:spPr/>
    </dgm:pt>
  </dgm:ptLst>
  <dgm:cxnLst>
    <dgm:cxn modelId="{85A47501-31F0-42BD-9CDF-2944AF79FEB1}" srcId="{4BCF492A-1641-4551-BE72-9B482A029175}" destId="{07618BA7-61B8-41F6-9D64-F55DF74D975B}" srcOrd="0" destOrd="0" parTransId="{19B815D0-2B9B-49A6-A82F-45DC6518C4CB}" sibTransId="{03352AAB-D2AE-4A13-AD32-4F382A1DF9B0}"/>
    <dgm:cxn modelId="{8C679A19-7F53-4C72-B5AC-3416AA846A0F}" type="presOf" srcId="{4BCF492A-1641-4551-BE72-9B482A029175}" destId="{1CCD404C-4813-48EB-B389-D332C2A33968}" srcOrd="0" destOrd="0" presId="urn:microsoft.com/office/officeart/2008/layout/LinedList"/>
    <dgm:cxn modelId="{49070182-094B-4AE4-B458-D22FDC9B7BF4}" type="presOf" srcId="{BCCB67AD-8BE6-45DE-8422-05200CCDC296}" destId="{DC45F519-FD00-48F8-9C44-2248EBCA8D51}" srcOrd="0" destOrd="0" presId="urn:microsoft.com/office/officeart/2008/layout/LinedList"/>
    <dgm:cxn modelId="{157CAD86-F8AA-46CB-A79C-5A78C7B71550}" type="presOf" srcId="{C4BA6DA6-E230-4D8F-BE4F-FE1C26BCA163}" destId="{7B387071-F8F1-4096-8737-E42550215F7B}" srcOrd="0" destOrd="0" presId="urn:microsoft.com/office/officeart/2008/layout/LinedList"/>
    <dgm:cxn modelId="{88B2C89D-1F85-4D2F-AB26-FC247934E917}" srcId="{4BCF492A-1641-4551-BE72-9B482A029175}" destId="{C4BA6DA6-E230-4D8F-BE4F-FE1C26BCA163}" srcOrd="2" destOrd="0" parTransId="{BBE96B80-4CE8-49D5-89C4-C999AA2B9B9D}" sibTransId="{379437D0-B34C-4EFC-86AC-D32FE00F2BE8}"/>
    <dgm:cxn modelId="{3941FDDF-B115-4E34-9523-8A0C01844A56}" srcId="{4BCF492A-1641-4551-BE72-9B482A029175}" destId="{BCCB67AD-8BE6-45DE-8422-05200CCDC296}" srcOrd="1" destOrd="0" parTransId="{34E935A2-B22C-481C-8107-A7F569A99B98}" sibTransId="{5D709671-9096-4D61-8DB5-2D3D193B5848}"/>
    <dgm:cxn modelId="{08F819E0-6119-40E9-A1A6-8C24EBDD514C}" type="presOf" srcId="{07618BA7-61B8-41F6-9D64-F55DF74D975B}" destId="{5A59FDA7-927C-4BF9-90D2-52A09167D0CC}" srcOrd="0" destOrd="0" presId="urn:microsoft.com/office/officeart/2008/layout/LinedList"/>
    <dgm:cxn modelId="{91C540E8-1A61-4F05-85D3-049DE967666C}" srcId="{4BCF492A-1641-4551-BE72-9B482A029175}" destId="{2B583138-E902-4659-BAB1-F3A8EBE8CD81}" srcOrd="3" destOrd="0" parTransId="{DAA1A7B0-1F70-4816-A30F-82AC4634E09B}" sibTransId="{EE1BB03F-22B9-4BD6-88B9-8B44CA03FFF6}"/>
    <dgm:cxn modelId="{021C9DF5-7571-40D0-A315-7B1224A523C3}" type="presOf" srcId="{2B583138-E902-4659-BAB1-F3A8EBE8CD81}" destId="{DF283AC6-5C87-41C8-9C28-C265BD8B0A05}" srcOrd="0" destOrd="0" presId="urn:microsoft.com/office/officeart/2008/layout/LinedList"/>
    <dgm:cxn modelId="{0ED6C125-CE80-4F72-92C7-0149779FAF6B}" type="presParOf" srcId="{1CCD404C-4813-48EB-B389-D332C2A33968}" destId="{1702B7F9-2A74-4D32-886A-3F94BCDA2A17}" srcOrd="0" destOrd="0" presId="urn:microsoft.com/office/officeart/2008/layout/LinedList"/>
    <dgm:cxn modelId="{054042EF-C6C7-47C1-B431-9FE15D261992}" type="presParOf" srcId="{1CCD404C-4813-48EB-B389-D332C2A33968}" destId="{E372ABBD-BB70-497E-99DA-964C19FC519A}" srcOrd="1" destOrd="0" presId="urn:microsoft.com/office/officeart/2008/layout/LinedList"/>
    <dgm:cxn modelId="{FD3EC4D1-A8A4-4AD1-828A-6811BCE11C75}" type="presParOf" srcId="{E372ABBD-BB70-497E-99DA-964C19FC519A}" destId="{5A59FDA7-927C-4BF9-90D2-52A09167D0CC}" srcOrd="0" destOrd="0" presId="urn:microsoft.com/office/officeart/2008/layout/LinedList"/>
    <dgm:cxn modelId="{3986D711-9E41-4BE4-8475-7CF3E87C5B54}" type="presParOf" srcId="{E372ABBD-BB70-497E-99DA-964C19FC519A}" destId="{7183ACDC-49FE-4F85-B3FC-B0181F20B478}" srcOrd="1" destOrd="0" presId="urn:microsoft.com/office/officeart/2008/layout/LinedList"/>
    <dgm:cxn modelId="{163894F0-313D-4B59-8085-C9947E2FBF96}" type="presParOf" srcId="{1CCD404C-4813-48EB-B389-D332C2A33968}" destId="{E72615A5-E816-4903-941F-068D7A8116EC}" srcOrd="2" destOrd="0" presId="urn:microsoft.com/office/officeart/2008/layout/LinedList"/>
    <dgm:cxn modelId="{24395180-7F31-43CB-B721-7E2E6D4CE370}" type="presParOf" srcId="{1CCD404C-4813-48EB-B389-D332C2A33968}" destId="{870FEC1A-3C39-49E1-BDEA-4336405F9E21}" srcOrd="3" destOrd="0" presId="urn:microsoft.com/office/officeart/2008/layout/LinedList"/>
    <dgm:cxn modelId="{A757988F-8526-48B5-AADD-425F193446B0}" type="presParOf" srcId="{870FEC1A-3C39-49E1-BDEA-4336405F9E21}" destId="{DC45F519-FD00-48F8-9C44-2248EBCA8D51}" srcOrd="0" destOrd="0" presId="urn:microsoft.com/office/officeart/2008/layout/LinedList"/>
    <dgm:cxn modelId="{93BDE018-5496-457E-BA4A-D408C16F9315}" type="presParOf" srcId="{870FEC1A-3C39-49E1-BDEA-4336405F9E21}" destId="{3C539CCE-ADFF-4CED-A459-DEB0CC302F3A}" srcOrd="1" destOrd="0" presId="urn:microsoft.com/office/officeart/2008/layout/LinedList"/>
    <dgm:cxn modelId="{4B835D03-333E-488F-B914-7E86599CC446}" type="presParOf" srcId="{1CCD404C-4813-48EB-B389-D332C2A33968}" destId="{55B95058-807E-47E7-85DC-BCBBC5DFD418}" srcOrd="4" destOrd="0" presId="urn:microsoft.com/office/officeart/2008/layout/LinedList"/>
    <dgm:cxn modelId="{48EBF7AF-C850-424A-9A8C-ED2885B8E87F}" type="presParOf" srcId="{1CCD404C-4813-48EB-B389-D332C2A33968}" destId="{5EEDB972-15B1-46BC-B63A-5A7D3D3645EF}" srcOrd="5" destOrd="0" presId="urn:microsoft.com/office/officeart/2008/layout/LinedList"/>
    <dgm:cxn modelId="{959A2B66-AF7C-4BCB-AC75-5C098199B68D}" type="presParOf" srcId="{5EEDB972-15B1-46BC-B63A-5A7D3D3645EF}" destId="{7B387071-F8F1-4096-8737-E42550215F7B}" srcOrd="0" destOrd="0" presId="urn:microsoft.com/office/officeart/2008/layout/LinedList"/>
    <dgm:cxn modelId="{C041B873-53D2-4A49-AFF2-0AA7E8B9694E}" type="presParOf" srcId="{5EEDB972-15B1-46BC-B63A-5A7D3D3645EF}" destId="{0078E63E-4DA2-46AC-B1F0-D13455116B95}" srcOrd="1" destOrd="0" presId="urn:microsoft.com/office/officeart/2008/layout/LinedList"/>
    <dgm:cxn modelId="{4AB11289-ABEA-4D33-996D-4E2625F2554B}" type="presParOf" srcId="{1CCD404C-4813-48EB-B389-D332C2A33968}" destId="{3FB75C2B-9ECD-4C1F-963F-702F426D5889}" srcOrd="6" destOrd="0" presId="urn:microsoft.com/office/officeart/2008/layout/LinedList"/>
    <dgm:cxn modelId="{C6472E48-0258-47AF-B6E2-857942AA0792}" type="presParOf" srcId="{1CCD404C-4813-48EB-B389-D332C2A33968}" destId="{435EF79C-328A-45FE-B191-75109E61DF8F}" srcOrd="7" destOrd="0" presId="urn:microsoft.com/office/officeart/2008/layout/LinedList"/>
    <dgm:cxn modelId="{8C87209F-F514-4CE8-AF15-C75FE60CC7CA}" type="presParOf" srcId="{435EF79C-328A-45FE-B191-75109E61DF8F}" destId="{DF283AC6-5C87-41C8-9C28-C265BD8B0A05}" srcOrd="0" destOrd="0" presId="urn:microsoft.com/office/officeart/2008/layout/LinedList"/>
    <dgm:cxn modelId="{1A7F8B3D-C5A6-47F5-B14A-F2FF7DEC6CA0}" type="presParOf" srcId="{435EF79C-328A-45FE-B191-75109E61DF8F}" destId="{1539A58E-46C4-49C0-BB73-732CCC0EAF7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CF492A-1641-4551-BE72-9B482A029175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07618BA7-61B8-41F6-9D64-F55DF74D975B}">
      <dgm:prSet custT="1"/>
      <dgm:spPr/>
      <dgm:t>
        <a:bodyPr/>
        <a:lstStyle/>
        <a:p>
          <a:pPr marL="293688" indent="-293688">
            <a:tabLst/>
          </a:pPr>
          <a:r>
            <a:rPr lang="en-US" sz="21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9) Decline in Financial </a:t>
          </a:r>
          <a:r>
            <a:rPr lang="en-US" sz="21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P</a:t>
          </a:r>
          <a:r>
            <a:rPr lang="en-US" sz="21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erformance:  The changes and uncertainty brought about by a merger can distract employees, which in turn, can reduce their productivity and adversely impact revenues and profits.</a:t>
          </a:r>
          <a:endParaRPr lang="en-US" sz="2100" dirty="0">
            <a:latin typeface="+mn-lt"/>
          </a:endParaRPr>
        </a:p>
      </dgm:t>
    </dgm:pt>
    <dgm:pt modelId="{19B815D0-2B9B-49A6-A82F-45DC6518C4CB}" type="parTrans" cxnId="{85A47501-31F0-42BD-9CDF-2944AF79FEB1}">
      <dgm:prSet/>
      <dgm:spPr/>
      <dgm:t>
        <a:bodyPr/>
        <a:lstStyle/>
        <a:p>
          <a:endParaRPr lang="en-US"/>
        </a:p>
      </dgm:t>
    </dgm:pt>
    <dgm:pt modelId="{03352AAB-D2AE-4A13-AD32-4F382A1DF9B0}" type="sibTrans" cxnId="{85A47501-31F0-42BD-9CDF-2944AF79FEB1}">
      <dgm:prSet/>
      <dgm:spPr/>
      <dgm:t>
        <a:bodyPr/>
        <a:lstStyle/>
        <a:p>
          <a:endParaRPr lang="en-US"/>
        </a:p>
      </dgm:t>
    </dgm:pt>
    <dgm:pt modelId="{BCCB67AD-8BE6-45DE-8422-05200CCDC296}">
      <dgm:prSet/>
      <dgm:spPr/>
      <dgm:t>
        <a:bodyPr/>
        <a:lstStyle/>
        <a:p>
          <a:pPr marL="293688" indent="-293688">
            <a:tabLst/>
          </a:pPr>
          <a:r>
            <a:rPr lang="en-US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10) Damage to Brand Image: Mergers can dilute brand equity and confuse customers especially if communications to the market are unclear and inconsistent.</a:t>
          </a:r>
          <a:endParaRPr lang="en-US" dirty="0">
            <a:latin typeface="+mn-lt"/>
          </a:endParaRPr>
        </a:p>
      </dgm:t>
    </dgm:pt>
    <dgm:pt modelId="{34E935A2-B22C-481C-8107-A7F569A99B98}" type="parTrans" cxnId="{3941FDDF-B115-4E34-9523-8A0C01844A56}">
      <dgm:prSet/>
      <dgm:spPr/>
      <dgm:t>
        <a:bodyPr/>
        <a:lstStyle/>
        <a:p>
          <a:endParaRPr lang="en-US"/>
        </a:p>
      </dgm:t>
    </dgm:pt>
    <dgm:pt modelId="{5D709671-9096-4D61-8DB5-2D3D193B5848}" type="sibTrans" cxnId="{3941FDDF-B115-4E34-9523-8A0C01844A56}">
      <dgm:prSet/>
      <dgm:spPr/>
      <dgm:t>
        <a:bodyPr/>
        <a:lstStyle/>
        <a:p>
          <a:endParaRPr lang="en-US"/>
        </a:p>
      </dgm:t>
    </dgm:pt>
    <dgm:pt modelId="{C4BA6DA6-E230-4D8F-BE4F-FE1C26BCA163}">
      <dgm:prSet/>
      <dgm:spPr/>
      <dgm:t>
        <a:bodyPr/>
        <a:lstStyle/>
        <a:p>
          <a:pPr marL="293688" indent="-293688">
            <a:tabLst/>
          </a:pPr>
          <a:r>
            <a:rPr lang="en-US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11) Unnecessary Scope Creep:</a:t>
          </a:r>
          <a:r>
            <a:rPr lang="en-US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en-US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The addition of non-integration projects to an integration’s scope can overtax integration teams, dilute their focus, lengthen the integration, and threaten a deal’s success.</a:t>
          </a:r>
          <a:endParaRPr lang="en-US" dirty="0">
            <a:latin typeface="+mn-lt"/>
          </a:endParaRPr>
        </a:p>
      </dgm:t>
    </dgm:pt>
    <dgm:pt modelId="{BBE96B80-4CE8-49D5-89C4-C999AA2B9B9D}" type="parTrans" cxnId="{88B2C89D-1F85-4D2F-AB26-FC247934E917}">
      <dgm:prSet/>
      <dgm:spPr/>
      <dgm:t>
        <a:bodyPr/>
        <a:lstStyle/>
        <a:p>
          <a:endParaRPr lang="en-US"/>
        </a:p>
      </dgm:t>
    </dgm:pt>
    <dgm:pt modelId="{379437D0-B34C-4EFC-86AC-D32FE00F2BE8}" type="sibTrans" cxnId="{88B2C89D-1F85-4D2F-AB26-FC247934E917}">
      <dgm:prSet/>
      <dgm:spPr/>
      <dgm:t>
        <a:bodyPr/>
        <a:lstStyle/>
        <a:p>
          <a:endParaRPr lang="en-US"/>
        </a:p>
      </dgm:t>
    </dgm:pt>
    <dgm:pt modelId="{2B583138-E902-4659-BAB1-F3A8EBE8CD81}">
      <dgm:prSet/>
      <dgm:spPr/>
      <dgm:t>
        <a:bodyPr/>
        <a:lstStyle/>
        <a:p>
          <a:endParaRPr lang="en-US"/>
        </a:p>
      </dgm:t>
    </dgm:pt>
    <dgm:pt modelId="{DAA1A7B0-1F70-4816-A30F-82AC4634E09B}" type="parTrans" cxnId="{91C540E8-1A61-4F05-85D3-049DE967666C}">
      <dgm:prSet/>
      <dgm:spPr/>
      <dgm:t>
        <a:bodyPr/>
        <a:lstStyle/>
        <a:p>
          <a:endParaRPr lang="en-US"/>
        </a:p>
      </dgm:t>
    </dgm:pt>
    <dgm:pt modelId="{EE1BB03F-22B9-4BD6-88B9-8B44CA03FFF6}" type="sibTrans" cxnId="{91C540E8-1A61-4F05-85D3-049DE967666C}">
      <dgm:prSet/>
      <dgm:spPr/>
      <dgm:t>
        <a:bodyPr/>
        <a:lstStyle/>
        <a:p>
          <a:endParaRPr lang="en-US"/>
        </a:p>
      </dgm:t>
    </dgm:pt>
    <dgm:pt modelId="{1CCD404C-4813-48EB-B389-D332C2A33968}" type="pres">
      <dgm:prSet presAssocID="{4BCF492A-1641-4551-BE72-9B482A029175}" presName="vert0" presStyleCnt="0">
        <dgm:presLayoutVars>
          <dgm:dir/>
          <dgm:animOne val="branch"/>
          <dgm:animLvl val="lvl"/>
        </dgm:presLayoutVars>
      </dgm:prSet>
      <dgm:spPr/>
    </dgm:pt>
    <dgm:pt modelId="{1702B7F9-2A74-4D32-886A-3F94BCDA2A17}" type="pres">
      <dgm:prSet presAssocID="{07618BA7-61B8-41F6-9D64-F55DF74D975B}" presName="thickLine" presStyleLbl="alignNode1" presStyleIdx="0" presStyleCnt="4"/>
      <dgm:spPr/>
    </dgm:pt>
    <dgm:pt modelId="{E372ABBD-BB70-497E-99DA-964C19FC519A}" type="pres">
      <dgm:prSet presAssocID="{07618BA7-61B8-41F6-9D64-F55DF74D975B}" presName="horz1" presStyleCnt="0"/>
      <dgm:spPr/>
    </dgm:pt>
    <dgm:pt modelId="{5A59FDA7-927C-4BF9-90D2-52A09167D0CC}" type="pres">
      <dgm:prSet presAssocID="{07618BA7-61B8-41F6-9D64-F55DF74D975B}" presName="tx1" presStyleLbl="revTx" presStyleIdx="0" presStyleCnt="4"/>
      <dgm:spPr/>
    </dgm:pt>
    <dgm:pt modelId="{7183ACDC-49FE-4F85-B3FC-B0181F20B478}" type="pres">
      <dgm:prSet presAssocID="{07618BA7-61B8-41F6-9D64-F55DF74D975B}" presName="vert1" presStyleCnt="0"/>
      <dgm:spPr/>
    </dgm:pt>
    <dgm:pt modelId="{E72615A5-E816-4903-941F-068D7A8116EC}" type="pres">
      <dgm:prSet presAssocID="{BCCB67AD-8BE6-45DE-8422-05200CCDC296}" presName="thickLine" presStyleLbl="alignNode1" presStyleIdx="1" presStyleCnt="4"/>
      <dgm:spPr/>
    </dgm:pt>
    <dgm:pt modelId="{870FEC1A-3C39-49E1-BDEA-4336405F9E21}" type="pres">
      <dgm:prSet presAssocID="{BCCB67AD-8BE6-45DE-8422-05200CCDC296}" presName="horz1" presStyleCnt="0"/>
      <dgm:spPr/>
    </dgm:pt>
    <dgm:pt modelId="{DC45F519-FD00-48F8-9C44-2248EBCA8D51}" type="pres">
      <dgm:prSet presAssocID="{BCCB67AD-8BE6-45DE-8422-05200CCDC296}" presName="tx1" presStyleLbl="revTx" presStyleIdx="1" presStyleCnt="4"/>
      <dgm:spPr/>
    </dgm:pt>
    <dgm:pt modelId="{3C539CCE-ADFF-4CED-A459-DEB0CC302F3A}" type="pres">
      <dgm:prSet presAssocID="{BCCB67AD-8BE6-45DE-8422-05200CCDC296}" presName="vert1" presStyleCnt="0"/>
      <dgm:spPr/>
    </dgm:pt>
    <dgm:pt modelId="{55B95058-807E-47E7-85DC-BCBBC5DFD418}" type="pres">
      <dgm:prSet presAssocID="{C4BA6DA6-E230-4D8F-BE4F-FE1C26BCA163}" presName="thickLine" presStyleLbl="alignNode1" presStyleIdx="2" presStyleCnt="4"/>
      <dgm:spPr/>
    </dgm:pt>
    <dgm:pt modelId="{5EEDB972-15B1-46BC-B63A-5A7D3D3645EF}" type="pres">
      <dgm:prSet presAssocID="{C4BA6DA6-E230-4D8F-BE4F-FE1C26BCA163}" presName="horz1" presStyleCnt="0"/>
      <dgm:spPr/>
    </dgm:pt>
    <dgm:pt modelId="{7B387071-F8F1-4096-8737-E42550215F7B}" type="pres">
      <dgm:prSet presAssocID="{C4BA6DA6-E230-4D8F-BE4F-FE1C26BCA163}" presName="tx1" presStyleLbl="revTx" presStyleIdx="2" presStyleCnt="4"/>
      <dgm:spPr/>
    </dgm:pt>
    <dgm:pt modelId="{0078E63E-4DA2-46AC-B1F0-D13455116B95}" type="pres">
      <dgm:prSet presAssocID="{C4BA6DA6-E230-4D8F-BE4F-FE1C26BCA163}" presName="vert1" presStyleCnt="0"/>
      <dgm:spPr/>
    </dgm:pt>
    <dgm:pt modelId="{3FB75C2B-9ECD-4C1F-963F-702F426D5889}" type="pres">
      <dgm:prSet presAssocID="{2B583138-E902-4659-BAB1-F3A8EBE8CD81}" presName="thickLine" presStyleLbl="alignNode1" presStyleIdx="3" presStyleCnt="4"/>
      <dgm:spPr/>
    </dgm:pt>
    <dgm:pt modelId="{435EF79C-328A-45FE-B191-75109E61DF8F}" type="pres">
      <dgm:prSet presAssocID="{2B583138-E902-4659-BAB1-F3A8EBE8CD81}" presName="horz1" presStyleCnt="0"/>
      <dgm:spPr/>
    </dgm:pt>
    <dgm:pt modelId="{DF283AC6-5C87-41C8-9C28-C265BD8B0A05}" type="pres">
      <dgm:prSet presAssocID="{2B583138-E902-4659-BAB1-F3A8EBE8CD81}" presName="tx1" presStyleLbl="revTx" presStyleIdx="3" presStyleCnt="4"/>
      <dgm:spPr/>
    </dgm:pt>
    <dgm:pt modelId="{1539A58E-46C4-49C0-BB73-732CCC0EAF71}" type="pres">
      <dgm:prSet presAssocID="{2B583138-E902-4659-BAB1-F3A8EBE8CD81}" presName="vert1" presStyleCnt="0"/>
      <dgm:spPr/>
    </dgm:pt>
  </dgm:ptLst>
  <dgm:cxnLst>
    <dgm:cxn modelId="{85A47501-31F0-42BD-9CDF-2944AF79FEB1}" srcId="{4BCF492A-1641-4551-BE72-9B482A029175}" destId="{07618BA7-61B8-41F6-9D64-F55DF74D975B}" srcOrd="0" destOrd="0" parTransId="{19B815D0-2B9B-49A6-A82F-45DC6518C4CB}" sibTransId="{03352AAB-D2AE-4A13-AD32-4F382A1DF9B0}"/>
    <dgm:cxn modelId="{8C679A19-7F53-4C72-B5AC-3416AA846A0F}" type="presOf" srcId="{4BCF492A-1641-4551-BE72-9B482A029175}" destId="{1CCD404C-4813-48EB-B389-D332C2A33968}" srcOrd="0" destOrd="0" presId="urn:microsoft.com/office/officeart/2008/layout/LinedList"/>
    <dgm:cxn modelId="{49070182-094B-4AE4-B458-D22FDC9B7BF4}" type="presOf" srcId="{BCCB67AD-8BE6-45DE-8422-05200CCDC296}" destId="{DC45F519-FD00-48F8-9C44-2248EBCA8D51}" srcOrd="0" destOrd="0" presId="urn:microsoft.com/office/officeart/2008/layout/LinedList"/>
    <dgm:cxn modelId="{157CAD86-F8AA-46CB-A79C-5A78C7B71550}" type="presOf" srcId="{C4BA6DA6-E230-4D8F-BE4F-FE1C26BCA163}" destId="{7B387071-F8F1-4096-8737-E42550215F7B}" srcOrd="0" destOrd="0" presId="urn:microsoft.com/office/officeart/2008/layout/LinedList"/>
    <dgm:cxn modelId="{88B2C89D-1F85-4D2F-AB26-FC247934E917}" srcId="{4BCF492A-1641-4551-BE72-9B482A029175}" destId="{C4BA6DA6-E230-4D8F-BE4F-FE1C26BCA163}" srcOrd="2" destOrd="0" parTransId="{BBE96B80-4CE8-49D5-89C4-C999AA2B9B9D}" sibTransId="{379437D0-B34C-4EFC-86AC-D32FE00F2BE8}"/>
    <dgm:cxn modelId="{3941FDDF-B115-4E34-9523-8A0C01844A56}" srcId="{4BCF492A-1641-4551-BE72-9B482A029175}" destId="{BCCB67AD-8BE6-45DE-8422-05200CCDC296}" srcOrd="1" destOrd="0" parTransId="{34E935A2-B22C-481C-8107-A7F569A99B98}" sibTransId="{5D709671-9096-4D61-8DB5-2D3D193B5848}"/>
    <dgm:cxn modelId="{08F819E0-6119-40E9-A1A6-8C24EBDD514C}" type="presOf" srcId="{07618BA7-61B8-41F6-9D64-F55DF74D975B}" destId="{5A59FDA7-927C-4BF9-90D2-52A09167D0CC}" srcOrd="0" destOrd="0" presId="urn:microsoft.com/office/officeart/2008/layout/LinedList"/>
    <dgm:cxn modelId="{91C540E8-1A61-4F05-85D3-049DE967666C}" srcId="{4BCF492A-1641-4551-BE72-9B482A029175}" destId="{2B583138-E902-4659-BAB1-F3A8EBE8CD81}" srcOrd="3" destOrd="0" parTransId="{DAA1A7B0-1F70-4816-A30F-82AC4634E09B}" sibTransId="{EE1BB03F-22B9-4BD6-88B9-8B44CA03FFF6}"/>
    <dgm:cxn modelId="{021C9DF5-7571-40D0-A315-7B1224A523C3}" type="presOf" srcId="{2B583138-E902-4659-BAB1-F3A8EBE8CD81}" destId="{DF283AC6-5C87-41C8-9C28-C265BD8B0A05}" srcOrd="0" destOrd="0" presId="urn:microsoft.com/office/officeart/2008/layout/LinedList"/>
    <dgm:cxn modelId="{0ED6C125-CE80-4F72-92C7-0149779FAF6B}" type="presParOf" srcId="{1CCD404C-4813-48EB-B389-D332C2A33968}" destId="{1702B7F9-2A74-4D32-886A-3F94BCDA2A17}" srcOrd="0" destOrd="0" presId="urn:microsoft.com/office/officeart/2008/layout/LinedList"/>
    <dgm:cxn modelId="{054042EF-C6C7-47C1-B431-9FE15D261992}" type="presParOf" srcId="{1CCD404C-4813-48EB-B389-D332C2A33968}" destId="{E372ABBD-BB70-497E-99DA-964C19FC519A}" srcOrd="1" destOrd="0" presId="urn:microsoft.com/office/officeart/2008/layout/LinedList"/>
    <dgm:cxn modelId="{FD3EC4D1-A8A4-4AD1-828A-6811BCE11C75}" type="presParOf" srcId="{E372ABBD-BB70-497E-99DA-964C19FC519A}" destId="{5A59FDA7-927C-4BF9-90D2-52A09167D0CC}" srcOrd="0" destOrd="0" presId="urn:microsoft.com/office/officeart/2008/layout/LinedList"/>
    <dgm:cxn modelId="{3986D711-9E41-4BE4-8475-7CF3E87C5B54}" type="presParOf" srcId="{E372ABBD-BB70-497E-99DA-964C19FC519A}" destId="{7183ACDC-49FE-4F85-B3FC-B0181F20B478}" srcOrd="1" destOrd="0" presId="urn:microsoft.com/office/officeart/2008/layout/LinedList"/>
    <dgm:cxn modelId="{163894F0-313D-4B59-8085-C9947E2FBF96}" type="presParOf" srcId="{1CCD404C-4813-48EB-B389-D332C2A33968}" destId="{E72615A5-E816-4903-941F-068D7A8116EC}" srcOrd="2" destOrd="0" presId="urn:microsoft.com/office/officeart/2008/layout/LinedList"/>
    <dgm:cxn modelId="{24395180-7F31-43CB-B721-7E2E6D4CE370}" type="presParOf" srcId="{1CCD404C-4813-48EB-B389-D332C2A33968}" destId="{870FEC1A-3C39-49E1-BDEA-4336405F9E21}" srcOrd="3" destOrd="0" presId="urn:microsoft.com/office/officeart/2008/layout/LinedList"/>
    <dgm:cxn modelId="{A757988F-8526-48B5-AADD-425F193446B0}" type="presParOf" srcId="{870FEC1A-3C39-49E1-BDEA-4336405F9E21}" destId="{DC45F519-FD00-48F8-9C44-2248EBCA8D51}" srcOrd="0" destOrd="0" presId="urn:microsoft.com/office/officeart/2008/layout/LinedList"/>
    <dgm:cxn modelId="{93BDE018-5496-457E-BA4A-D408C16F9315}" type="presParOf" srcId="{870FEC1A-3C39-49E1-BDEA-4336405F9E21}" destId="{3C539CCE-ADFF-4CED-A459-DEB0CC302F3A}" srcOrd="1" destOrd="0" presId="urn:microsoft.com/office/officeart/2008/layout/LinedList"/>
    <dgm:cxn modelId="{4B835D03-333E-488F-B914-7E86599CC446}" type="presParOf" srcId="{1CCD404C-4813-48EB-B389-D332C2A33968}" destId="{55B95058-807E-47E7-85DC-BCBBC5DFD418}" srcOrd="4" destOrd="0" presId="urn:microsoft.com/office/officeart/2008/layout/LinedList"/>
    <dgm:cxn modelId="{48EBF7AF-C850-424A-9A8C-ED2885B8E87F}" type="presParOf" srcId="{1CCD404C-4813-48EB-B389-D332C2A33968}" destId="{5EEDB972-15B1-46BC-B63A-5A7D3D3645EF}" srcOrd="5" destOrd="0" presId="urn:microsoft.com/office/officeart/2008/layout/LinedList"/>
    <dgm:cxn modelId="{959A2B66-AF7C-4BCB-AC75-5C098199B68D}" type="presParOf" srcId="{5EEDB972-15B1-46BC-B63A-5A7D3D3645EF}" destId="{7B387071-F8F1-4096-8737-E42550215F7B}" srcOrd="0" destOrd="0" presId="urn:microsoft.com/office/officeart/2008/layout/LinedList"/>
    <dgm:cxn modelId="{C041B873-53D2-4A49-AFF2-0AA7E8B9694E}" type="presParOf" srcId="{5EEDB972-15B1-46BC-B63A-5A7D3D3645EF}" destId="{0078E63E-4DA2-46AC-B1F0-D13455116B95}" srcOrd="1" destOrd="0" presId="urn:microsoft.com/office/officeart/2008/layout/LinedList"/>
    <dgm:cxn modelId="{4AB11289-ABEA-4D33-996D-4E2625F2554B}" type="presParOf" srcId="{1CCD404C-4813-48EB-B389-D332C2A33968}" destId="{3FB75C2B-9ECD-4C1F-963F-702F426D5889}" srcOrd="6" destOrd="0" presId="urn:microsoft.com/office/officeart/2008/layout/LinedList"/>
    <dgm:cxn modelId="{C6472E48-0258-47AF-B6E2-857942AA0792}" type="presParOf" srcId="{1CCD404C-4813-48EB-B389-D332C2A33968}" destId="{435EF79C-328A-45FE-B191-75109E61DF8F}" srcOrd="7" destOrd="0" presId="urn:microsoft.com/office/officeart/2008/layout/LinedList"/>
    <dgm:cxn modelId="{8C87209F-F514-4CE8-AF15-C75FE60CC7CA}" type="presParOf" srcId="{435EF79C-328A-45FE-B191-75109E61DF8F}" destId="{DF283AC6-5C87-41C8-9C28-C265BD8B0A05}" srcOrd="0" destOrd="0" presId="urn:microsoft.com/office/officeart/2008/layout/LinedList"/>
    <dgm:cxn modelId="{1A7F8B3D-C5A6-47F5-B14A-F2FF7DEC6CA0}" type="presParOf" srcId="{435EF79C-328A-45FE-B191-75109E61DF8F}" destId="{1539A58E-46C4-49C0-BB73-732CCC0EAF7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2B7F9-2A74-4D32-886A-3F94BCDA2A17}">
      <dsp:nvSpPr>
        <dsp:cNvPr id="0" name=""/>
        <dsp:cNvSpPr/>
      </dsp:nvSpPr>
      <dsp:spPr>
        <a:xfrm>
          <a:off x="0" y="0"/>
          <a:ext cx="832908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59FDA7-927C-4BF9-90D2-52A09167D0CC}">
      <dsp:nvSpPr>
        <dsp:cNvPr id="0" name=""/>
        <dsp:cNvSpPr/>
      </dsp:nvSpPr>
      <dsp:spPr>
        <a:xfrm>
          <a:off x="0" y="24705"/>
          <a:ext cx="8329080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293688" lvl="0" indent="-293688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en-US" sz="21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1) Cultural Conflict: Major cultural differences between merging entities can easily lead to friction and misunderstandings that negatively impact employee morale, productivity, and talent retention.</a:t>
          </a:r>
          <a:endParaRPr lang="en-US" sz="2100" kern="1200" dirty="0">
            <a:latin typeface="+mn-lt"/>
          </a:endParaRPr>
        </a:p>
      </dsp:txBody>
      <dsp:txXfrm>
        <a:off x="0" y="24705"/>
        <a:ext cx="8329080" cy="1384035"/>
      </dsp:txXfrm>
    </dsp:sp>
    <dsp:sp modelId="{E72615A5-E816-4903-941F-068D7A8116EC}">
      <dsp:nvSpPr>
        <dsp:cNvPr id="0" name=""/>
        <dsp:cNvSpPr/>
      </dsp:nvSpPr>
      <dsp:spPr>
        <a:xfrm>
          <a:off x="0" y="1384035"/>
          <a:ext cx="832908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45F519-FD00-48F8-9C44-2248EBCA8D51}">
      <dsp:nvSpPr>
        <dsp:cNvPr id="0" name=""/>
        <dsp:cNvSpPr/>
      </dsp:nvSpPr>
      <dsp:spPr>
        <a:xfrm>
          <a:off x="0" y="1384035"/>
          <a:ext cx="8329080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293688" lvl="0" indent="-293688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en-US" sz="21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2) Synergy Shortfalls: Merging companies fail to achieve cost and revenue targets because of unrealistic synergy estimates, inadequate integration planning, poor integration execution, and unexpected market changes.</a:t>
          </a:r>
          <a:endParaRPr lang="en-US" sz="2100" kern="1200" dirty="0">
            <a:latin typeface="+mn-lt"/>
          </a:endParaRPr>
        </a:p>
      </dsp:txBody>
      <dsp:txXfrm>
        <a:off x="0" y="1384035"/>
        <a:ext cx="8329080" cy="1384035"/>
      </dsp:txXfrm>
    </dsp:sp>
    <dsp:sp modelId="{55B95058-807E-47E7-85DC-BCBBC5DFD418}">
      <dsp:nvSpPr>
        <dsp:cNvPr id="0" name=""/>
        <dsp:cNvSpPr/>
      </dsp:nvSpPr>
      <dsp:spPr>
        <a:xfrm>
          <a:off x="0" y="2768070"/>
          <a:ext cx="832908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387071-F8F1-4096-8737-E42550215F7B}">
      <dsp:nvSpPr>
        <dsp:cNvPr id="0" name=""/>
        <dsp:cNvSpPr/>
      </dsp:nvSpPr>
      <dsp:spPr>
        <a:xfrm>
          <a:off x="0" y="2768070"/>
          <a:ext cx="8329080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293688" lvl="0" indent="-293688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en-US" sz="21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3) Information Technology Challenges:</a:t>
          </a:r>
          <a:r>
            <a:rPr lang="en-US" sz="21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en-US" sz="21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Integrating IT systems from two organizations can cause issues related to data security, data accessibility, and data integrity.</a:t>
          </a:r>
        </a:p>
        <a:p>
          <a:pPr marL="0"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0" y="2768070"/>
        <a:ext cx="8329080" cy="1384035"/>
      </dsp:txXfrm>
    </dsp:sp>
    <dsp:sp modelId="{3FB75C2B-9ECD-4C1F-963F-702F426D5889}">
      <dsp:nvSpPr>
        <dsp:cNvPr id="0" name=""/>
        <dsp:cNvSpPr/>
      </dsp:nvSpPr>
      <dsp:spPr>
        <a:xfrm>
          <a:off x="0" y="4152105"/>
          <a:ext cx="832908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283AC6-5C87-41C8-9C28-C265BD8B0A05}">
      <dsp:nvSpPr>
        <dsp:cNvPr id="0" name=""/>
        <dsp:cNvSpPr/>
      </dsp:nvSpPr>
      <dsp:spPr>
        <a:xfrm>
          <a:off x="0" y="4152105"/>
          <a:ext cx="8329080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293688" lvl="0" indent="-293688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en-US" sz="21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4) Loss of Key Talent: The best employees in an acquired company investigate their career options and are likely to jump ship if they see the merger as bad for their careers.</a:t>
          </a:r>
          <a:endParaRPr lang="en-US" sz="2100" kern="1200" dirty="0">
            <a:latin typeface="+mn-lt"/>
          </a:endParaRPr>
        </a:p>
      </dsp:txBody>
      <dsp:txXfrm>
        <a:off x="0" y="4152105"/>
        <a:ext cx="8329080" cy="13840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2B7F9-2A74-4D32-886A-3F94BCDA2A17}">
      <dsp:nvSpPr>
        <dsp:cNvPr id="0" name=""/>
        <dsp:cNvSpPr/>
      </dsp:nvSpPr>
      <dsp:spPr>
        <a:xfrm>
          <a:off x="0" y="0"/>
          <a:ext cx="832908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59FDA7-927C-4BF9-90D2-52A09167D0CC}">
      <dsp:nvSpPr>
        <dsp:cNvPr id="0" name=""/>
        <dsp:cNvSpPr/>
      </dsp:nvSpPr>
      <dsp:spPr>
        <a:xfrm>
          <a:off x="0" y="0"/>
          <a:ext cx="8329080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293688" lvl="0" indent="-293688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en-US" sz="2100" kern="1200" dirty="0">
              <a:latin typeface="+mn-lt"/>
              <a:cs typeface="Calibri" panose="020F0502020204030204" pitchFamily="34" charset="0"/>
            </a:rPr>
            <a:t>5) Execution Problems: Integrating systems, processes, people, and operations is a complex exercise, and if managed badly, leads to increased costs, a slow integration, and customer and employee dissatisfaction. </a:t>
          </a:r>
        </a:p>
      </dsp:txBody>
      <dsp:txXfrm>
        <a:off x="0" y="0"/>
        <a:ext cx="8329080" cy="1384035"/>
      </dsp:txXfrm>
    </dsp:sp>
    <dsp:sp modelId="{E72615A5-E816-4903-941F-068D7A8116EC}">
      <dsp:nvSpPr>
        <dsp:cNvPr id="0" name=""/>
        <dsp:cNvSpPr/>
      </dsp:nvSpPr>
      <dsp:spPr>
        <a:xfrm>
          <a:off x="0" y="1384035"/>
          <a:ext cx="832908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45F519-FD00-48F8-9C44-2248EBCA8D51}">
      <dsp:nvSpPr>
        <dsp:cNvPr id="0" name=""/>
        <dsp:cNvSpPr/>
      </dsp:nvSpPr>
      <dsp:spPr>
        <a:xfrm>
          <a:off x="0" y="1384035"/>
          <a:ext cx="8329080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293688" lvl="0" indent="-293688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en-US" sz="2100" kern="1200" dirty="0"/>
            <a:t>6) Customer Attrition: Changes in products, declines in quality or responsiveness, or  service disruptions can drive customers to take their business elsewhere.</a:t>
          </a:r>
        </a:p>
      </dsp:txBody>
      <dsp:txXfrm>
        <a:off x="0" y="1384035"/>
        <a:ext cx="8329080" cy="1384035"/>
      </dsp:txXfrm>
    </dsp:sp>
    <dsp:sp modelId="{55B95058-807E-47E7-85DC-BCBBC5DFD418}">
      <dsp:nvSpPr>
        <dsp:cNvPr id="0" name=""/>
        <dsp:cNvSpPr/>
      </dsp:nvSpPr>
      <dsp:spPr>
        <a:xfrm>
          <a:off x="0" y="2768070"/>
          <a:ext cx="832908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387071-F8F1-4096-8737-E42550215F7B}">
      <dsp:nvSpPr>
        <dsp:cNvPr id="0" name=""/>
        <dsp:cNvSpPr/>
      </dsp:nvSpPr>
      <dsp:spPr>
        <a:xfrm>
          <a:off x="0" y="2768070"/>
          <a:ext cx="8329080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293688" lvl="0" indent="-293688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en-US" sz="2100" kern="1200" dirty="0"/>
            <a:t>7) Inadequate Governance: When companies fail to define roles clearly and establish the right decision-making processes, confusion ensues and less is accomplished.</a:t>
          </a:r>
          <a:br>
            <a:rPr lang="en-US" sz="2100" kern="1200" dirty="0"/>
          </a:br>
          <a:r>
            <a:rPr lang="en-US" sz="2100" kern="1200" dirty="0"/>
            <a:t> </a:t>
          </a:r>
        </a:p>
      </dsp:txBody>
      <dsp:txXfrm>
        <a:off x="0" y="2768070"/>
        <a:ext cx="8329080" cy="1384035"/>
      </dsp:txXfrm>
    </dsp:sp>
    <dsp:sp modelId="{3FB75C2B-9ECD-4C1F-963F-702F426D5889}">
      <dsp:nvSpPr>
        <dsp:cNvPr id="0" name=""/>
        <dsp:cNvSpPr/>
      </dsp:nvSpPr>
      <dsp:spPr>
        <a:xfrm>
          <a:off x="0" y="4152105"/>
          <a:ext cx="832908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283AC6-5C87-41C8-9C28-C265BD8B0A05}">
      <dsp:nvSpPr>
        <dsp:cNvPr id="0" name=""/>
        <dsp:cNvSpPr/>
      </dsp:nvSpPr>
      <dsp:spPr>
        <a:xfrm>
          <a:off x="0" y="4152105"/>
          <a:ext cx="8329080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293688" lvl="0" indent="-293688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en-US" sz="2100" kern="1200" dirty="0"/>
            <a:t>8) Regulatory Issues: Failure to meet legal requirements, which are greater in number and more complex on large or cross-border deals, can result in fines, penalties, and reputational damage.</a:t>
          </a:r>
        </a:p>
      </dsp:txBody>
      <dsp:txXfrm>
        <a:off x="0" y="4152105"/>
        <a:ext cx="8329080" cy="13840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2B7F9-2A74-4D32-886A-3F94BCDA2A17}">
      <dsp:nvSpPr>
        <dsp:cNvPr id="0" name=""/>
        <dsp:cNvSpPr/>
      </dsp:nvSpPr>
      <dsp:spPr>
        <a:xfrm>
          <a:off x="0" y="0"/>
          <a:ext cx="832908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59FDA7-927C-4BF9-90D2-52A09167D0CC}">
      <dsp:nvSpPr>
        <dsp:cNvPr id="0" name=""/>
        <dsp:cNvSpPr/>
      </dsp:nvSpPr>
      <dsp:spPr>
        <a:xfrm>
          <a:off x="0" y="0"/>
          <a:ext cx="8329080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293688" lvl="0" indent="-293688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en-US" sz="21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9) Decline in Financial </a:t>
          </a:r>
          <a:r>
            <a:rPr lang="en-US" sz="21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P</a:t>
          </a:r>
          <a:r>
            <a:rPr lang="en-US" sz="21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erformance:  The changes and uncertainty brought about by a merger can distract employees, which in turn, can reduce their productivity and adversely impact revenues and profits.</a:t>
          </a:r>
          <a:endParaRPr lang="en-US" sz="2100" kern="1200" dirty="0">
            <a:latin typeface="+mn-lt"/>
          </a:endParaRPr>
        </a:p>
      </dsp:txBody>
      <dsp:txXfrm>
        <a:off x="0" y="0"/>
        <a:ext cx="8329080" cy="1384035"/>
      </dsp:txXfrm>
    </dsp:sp>
    <dsp:sp modelId="{E72615A5-E816-4903-941F-068D7A8116EC}">
      <dsp:nvSpPr>
        <dsp:cNvPr id="0" name=""/>
        <dsp:cNvSpPr/>
      </dsp:nvSpPr>
      <dsp:spPr>
        <a:xfrm>
          <a:off x="0" y="1384035"/>
          <a:ext cx="832908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45F519-FD00-48F8-9C44-2248EBCA8D51}">
      <dsp:nvSpPr>
        <dsp:cNvPr id="0" name=""/>
        <dsp:cNvSpPr/>
      </dsp:nvSpPr>
      <dsp:spPr>
        <a:xfrm>
          <a:off x="0" y="1384035"/>
          <a:ext cx="8329080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293688" lvl="0" indent="-293688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en-US" sz="21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10) Damage to Brand Image: Mergers can dilute brand equity and confuse customers especially if communications to the market are unclear and inconsistent.</a:t>
          </a:r>
          <a:endParaRPr lang="en-US" sz="2100" kern="1200" dirty="0">
            <a:latin typeface="+mn-lt"/>
          </a:endParaRPr>
        </a:p>
      </dsp:txBody>
      <dsp:txXfrm>
        <a:off x="0" y="1384035"/>
        <a:ext cx="8329080" cy="1384035"/>
      </dsp:txXfrm>
    </dsp:sp>
    <dsp:sp modelId="{55B95058-807E-47E7-85DC-BCBBC5DFD418}">
      <dsp:nvSpPr>
        <dsp:cNvPr id="0" name=""/>
        <dsp:cNvSpPr/>
      </dsp:nvSpPr>
      <dsp:spPr>
        <a:xfrm>
          <a:off x="0" y="2768070"/>
          <a:ext cx="832908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387071-F8F1-4096-8737-E42550215F7B}">
      <dsp:nvSpPr>
        <dsp:cNvPr id="0" name=""/>
        <dsp:cNvSpPr/>
      </dsp:nvSpPr>
      <dsp:spPr>
        <a:xfrm>
          <a:off x="0" y="2768070"/>
          <a:ext cx="8329080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293688" lvl="0" indent="-293688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en-US" sz="21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11) Unnecessary Scope Creep:</a:t>
          </a:r>
          <a:r>
            <a:rPr lang="en-US" sz="21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en-US" sz="21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The addition of non-integration projects to an integration’s scope can overtax integration teams, dilute their focus, lengthen the integration, and threaten a deal’s success.</a:t>
          </a:r>
          <a:endParaRPr lang="en-US" sz="2100" kern="1200" dirty="0">
            <a:latin typeface="+mn-lt"/>
          </a:endParaRPr>
        </a:p>
      </dsp:txBody>
      <dsp:txXfrm>
        <a:off x="0" y="2768070"/>
        <a:ext cx="8329080" cy="1384035"/>
      </dsp:txXfrm>
    </dsp:sp>
    <dsp:sp modelId="{3FB75C2B-9ECD-4C1F-963F-702F426D5889}">
      <dsp:nvSpPr>
        <dsp:cNvPr id="0" name=""/>
        <dsp:cNvSpPr/>
      </dsp:nvSpPr>
      <dsp:spPr>
        <a:xfrm>
          <a:off x="0" y="4152105"/>
          <a:ext cx="832908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283AC6-5C87-41C8-9C28-C265BD8B0A05}">
      <dsp:nvSpPr>
        <dsp:cNvPr id="0" name=""/>
        <dsp:cNvSpPr/>
      </dsp:nvSpPr>
      <dsp:spPr>
        <a:xfrm>
          <a:off x="0" y="4152105"/>
          <a:ext cx="8329080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0" y="4152105"/>
        <a:ext cx="8329080" cy="1384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A9A99-2CE7-706E-271A-F2E2A2E509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32A330-42C7-F149-8F82-02D53FB14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85E90-C75E-2546-3867-121C92906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1DAA-8466-3C4A-BD66-4025144317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7D940-421E-DC33-043B-14887C749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684D9-9B47-E8AE-1733-8D371A8D2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DBCD-F41E-7C4B-A23D-574599BA3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01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FA207-429D-8D75-2278-17735FA73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07B1EF-AABE-46AC-6672-722A7CFF45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8F46C-0A97-2174-A8DC-DA892349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1DAA-8466-3C4A-BD66-4025144317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9F50E-B53C-3F15-6369-2407550E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913B6-DE52-6B42-D6E4-F808D1F32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DBCD-F41E-7C4B-A23D-574599BA3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6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D21633-C558-17F5-041B-1CAAE02C87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6BF53F-3583-CE04-B1EE-55B3B13391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921B4-E15A-B351-EE47-239F9C8F2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1DAA-8466-3C4A-BD66-4025144317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34C5A3-B2C8-DF9F-79FF-75F27E28C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2D7542-5F8F-2090-8131-FE35443A9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DBCD-F41E-7C4B-A23D-574599BA3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8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4742C-F32B-693D-EFB2-F5D90B4CA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AF783-E232-29FC-85DF-254066F4C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3D1B7-F88A-2BD7-D545-A5E72A406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1DAA-8466-3C4A-BD66-4025144317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08B75-0D69-DBB1-25AA-79C1EC4C4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E1355-F0D9-84C8-29DE-EA662F0F8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DBCD-F41E-7C4B-A23D-574599BA3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21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3BF1D-CE8F-2194-A8DE-428D2AD43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C0F12-6B98-C1CE-9091-841926E81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7376E-2F27-4DE2-C9CF-7A3C38DEF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1DAA-8466-3C4A-BD66-4025144317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5CDDF-3878-E450-A73E-72D2ACAA1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29A51-4AAC-A668-CE4B-5C9716FC1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DBCD-F41E-7C4B-A23D-574599BA3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55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A67BC-34EE-1C6C-2E97-CD6F080C3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C66BF-11DE-E7FE-926C-28548DA47A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39E887-5962-4EA2-E0B1-B5F1D5FFE9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0DCED1-02F4-512F-0F4C-86A5F4128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1DAA-8466-3C4A-BD66-4025144317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C1C5EE-05CA-CF17-DBB6-32592026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FF0ED1-55D0-15C5-3D1A-46A45AD3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DBCD-F41E-7C4B-A23D-574599BA3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64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F2FD8-06E9-32B2-8A73-C5EF29D04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168FBF-8C09-33FA-B850-000368B94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2B08F2-BD55-E6BA-CD29-833810995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5EE23F-2B98-2CDD-79B5-340F7D7107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C82F47-5FA9-9204-D7BA-B82D680747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69F1C-232C-3554-3C80-967212E6D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1DAA-8466-3C4A-BD66-4025144317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E40488-EA59-4495-56EA-C71DADD97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67BF88-8C7B-C6D8-BE16-9EBC39B3E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DBCD-F41E-7C4B-A23D-574599BA3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6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BE0E8-7700-5352-08CB-530246F8B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32C4D1-C15F-0C3B-D0DF-3F517D3B7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1DAA-8466-3C4A-BD66-4025144317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DC12B8-F947-C89F-7F90-7FBB2BE3B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604984-7A28-07AD-7009-C47229893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DBCD-F41E-7C4B-A23D-574599BA3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4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98CA32-7B9D-CBEB-BA4E-814F6FB58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1DAA-8466-3C4A-BD66-4025144317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C4CC79-2A80-05AF-E29D-4691826CB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EE2BA5-89F1-40D0-7DF5-684803317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DBCD-F41E-7C4B-A23D-574599BA3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36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A9FB5-3F7C-D00D-CBAF-29E6CAC08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7316E-4011-9AE4-7727-8B5585DF8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5B8331-988E-2450-DD86-FA345D2E2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BA13A-CEA1-D811-B011-555350A5D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1DAA-8466-3C4A-BD66-4025144317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BEF5F8-0D5B-F6E3-0D46-352C5AC3C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920CDE-F329-354A-7BC7-A24012D5A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DBCD-F41E-7C4B-A23D-574599BA3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340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08A1E-FC60-5359-1E9D-42216BF61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350823-50EC-264B-51E4-B6FC885399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F0BD7-937C-7D65-5158-3114298D0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E89634-1F87-5310-0FBC-888D0569E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1DAA-8466-3C4A-BD66-4025144317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D99CA-5E0C-FD59-6650-65C94484B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D95976-E9C0-9D4D-89ED-A9D722C04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DBCD-F41E-7C4B-A23D-574599BA3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6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1FC402-0706-6400-7006-AA13EE794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2C6A14-9E63-8376-6B79-313757564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BB57EA-D104-34F4-E72A-217B79E35D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6A1DAA-8466-3C4A-BD66-4025144317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7E09C-831F-7503-47B4-AE731FFE26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911CA-41BB-D271-ED82-54629A7137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86DBCD-F41E-7C4B-A23D-574599BA3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558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5.jp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4.jpg"/><Relationship Id="rId4" Type="http://schemas.openxmlformats.org/officeDocument/2006/relationships/diagramLayout" Target="../diagrams/layout1.xml"/><Relationship Id="rId9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image" Target="../media/image9.png"/><Relationship Id="rId5" Type="http://schemas.openxmlformats.org/officeDocument/2006/relationships/diagramColors" Target="../diagrams/colors2.xml"/><Relationship Id="rId10" Type="http://schemas.openxmlformats.org/officeDocument/2006/relationships/image" Target="../media/image8.jp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10" Type="http://schemas.openxmlformats.org/officeDocument/2006/relationships/image" Target="../media/image12.pn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9244AC-39ED-707B-6D9A-93F0FD6523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1DF9CEF-95AD-507C-7A5F-566CBA20C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8239"/>
            <a:ext cx="12192002" cy="790775"/>
          </a:xfrm>
          <a:prstGeom prst="rect">
            <a:avLst/>
          </a:prstGeom>
        </p:spPr>
      </p:pic>
      <p:graphicFrame>
        <p:nvGraphicFramePr>
          <p:cNvPr id="19" name="TextBox 4">
            <a:extLst>
              <a:ext uri="{FF2B5EF4-FFF2-40B4-BE49-F238E27FC236}">
                <a16:creationId xmlns:a16="http://schemas.microsoft.com/office/drawing/2014/main" id="{AF65718D-C46A-403F-76FA-5B454B5C98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2658410"/>
              </p:ext>
            </p:extLst>
          </p:nvPr>
        </p:nvGraphicFramePr>
        <p:xfrm>
          <a:off x="1496969" y="1129620"/>
          <a:ext cx="8329080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DFAA495-3C2C-EA71-8775-164664422EFC}"/>
              </a:ext>
            </a:extLst>
          </p:cNvPr>
          <p:cNvSpPr txBox="1"/>
          <p:nvPr/>
        </p:nvSpPr>
        <p:spPr>
          <a:xfrm>
            <a:off x="1439303" y="156573"/>
            <a:ext cx="6313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 COMMON POST-MERGER RISKS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8BD0D8-D5BE-8EE4-12DD-5F994427B8DA}"/>
              </a:ext>
            </a:extLst>
          </p:cNvPr>
          <p:cNvSpPr/>
          <p:nvPr/>
        </p:nvSpPr>
        <p:spPr>
          <a:xfrm>
            <a:off x="0" y="6673998"/>
            <a:ext cx="12192000" cy="1922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8DEEB7-0E91-15B5-420A-6BBE7CB3128D}"/>
              </a:ext>
            </a:extLst>
          </p:cNvPr>
          <p:cNvSpPr/>
          <p:nvPr/>
        </p:nvSpPr>
        <p:spPr>
          <a:xfrm rot="16200000">
            <a:off x="-2922640" y="3721654"/>
            <a:ext cx="6050748" cy="2054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F653DC-EAD4-7038-1F46-FFB2A3B2E3BF}"/>
              </a:ext>
            </a:extLst>
          </p:cNvPr>
          <p:cNvSpPr txBox="1"/>
          <p:nvPr/>
        </p:nvSpPr>
        <p:spPr>
          <a:xfrm>
            <a:off x="11738917" y="6631617"/>
            <a:ext cx="197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BEAECF-C244-86D0-960F-C0C4E797BA0E}"/>
              </a:ext>
            </a:extLst>
          </p:cNvPr>
          <p:cNvSpPr txBox="1"/>
          <p:nvPr/>
        </p:nvSpPr>
        <p:spPr>
          <a:xfrm>
            <a:off x="205947" y="6654157"/>
            <a:ext cx="41848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>
                <a:solidFill>
                  <a:schemeClr val="bg1"/>
                </a:solidFill>
              </a:rPr>
              <a:t>© PRITCHETT, LP     MergerIntegration.com</a:t>
            </a:r>
          </a:p>
        </p:txBody>
      </p:sp>
      <p:pic>
        <p:nvPicPr>
          <p:cNvPr id="7" name="Picture 6" descr="A black and white image of two men&#10;&#10;AI-generated content may be incorrect.">
            <a:extLst>
              <a:ext uri="{FF2B5EF4-FFF2-40B4-BE49-F238E27FC236}">
                <a16:creationId xmlns:a16="http://schemas.microsoft.com/office/drawing/2014/main" id="{B22802A9-32C1-A0C8-62C5-E176C4BBEF5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9875" y="1407972"/>
            <a:ext cx="587828" cy="458228"/>
          </a:xfrm>
          <a:prstGeom prst="rect">
            <a:avLst/>
          </a:prstGeom>
        </p:spPr>
      </p:pic>
      <p:pic>
        <p:nvPicPr>
          <p:cNvPr id="11" name="Picture 10" descr="A computer with gears on it&#10;&#10;AI-generated content may be incorrect.">
            <a:extLst>
              <a:ext uri="{FF2B5EF4-FFF2-40B4-BE49-F238E27FC236}">
                <a16:creationId xmlns:a16="http://schemas.microsoft.com/office/drawing/2014/main" id="{1C0D4724-3C2C-E4B1-6118-FBCE66E777E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0550" y="4103177"/>
            <a:ext cx="773866" cy="718590"/>
          </a:xfrm>
          <a:prstGeom prst="rect">
            <a:avLst/>
          </a:prstGeom>
        </p:spPr>
      </p:pic>
      <p:pic>
        <p:nvPicPr>
          <p:cNvPr id="13" name="Picture 12" descr="A person looking at a puzzle piece&#10;&#10;AI-generated content may be incorrect.">
            <a:extLst>
              <a:ext uri="{FF2B5EF4-FFF2-40B4-BE49-F238E27FC236}">
                <a16:creationId xmlns:a16="http://schemas.microsoft.com/office/drawing/2014/main" id="{8197201A-D333-7CD1-D523-4B8AE0DA2E7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5853" y="5466962"/>
            <a:ext cx="581850" cy="556296"/>
          </a:xfrm>
          <a:prstGeom prst="rect">
            <a:avLst/>
          </a:prstGeom>
        </p:spPr>
      </p:pic>
      <p:pic>
        <p:nvPicPr>
          <p:cNvPr id="15" name="Picture 14" descr="A person with a wrench over their head&#10;&#10;AI-generated content may be incorrect.">
            <a:extLst>
              <a:ext uri="{FF2B5EF4-FFF2-40B4-BE49-F238E27FC236}">
                <a16:creationId xmlns:a16="http://schemas.microsoft.com/office/drawing/2014/main" id="{4A087FD6-078F-B9E4-CFFF-96E5AD31998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49355" y="2851561"/>
            <a:ext cx="625618" cy="642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084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9244AC-39ED-707B-6D9A-93F0FD6523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extBox 4">
            <a:extLst>
              <a:ext uri="{FF2B5EF4-FFF2-40B4-BE49-F238E27FC236}">
                <a16:creationId xmlns:a16="http://schemas.microsoft.com/office/drawing/2014/main" id="{AF65718D-C46A-403F-76FA-5B454B5C98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0051302"/>
              </p:ext>
            </p:extLst>
          </p:nvPr>
        </p:nvGraphicFramePr>
        <p:xfrm>
          <a:off x="1439303" y="1146096"/>
          <a:ext cx="8329080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DB342FFE-00B4-2429-171B-4D7383AD0ABF}"/>
              </a:ext>
            </a:extLst>
          </p:cNvPr>
          <p:cNvSpPr/>
          <p:nvPr/>
        </p:nvSpPr>
        <p:spPr>
          <a:xfrm>
            <a:off x="0" y="6673998"/>
            <a:ext cx="12192000" cy="1922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362497-5DA4-253D-8F02-847E71B090E9}"/>
              </a:ext>
            </a:extLst>
          </p:cNvPr>
          <p:cNvSpPr/>
          <p:nvPr/>
        </p:nvSpPr>
        <p:spPr>
          <a:xfrm rot="16200000">
            <a:off x="-2922640" y="3721654"/>
            <a:ext cx="6050748" cy="2054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3C1A51-5DF2-C9B6-2D20-5A12DB1BCA08}"/>
              </a:ext>
            </a:extLst>
          </p:cNvPr>
          <p:cNvSpPr txBox="1"/>
          <p:nvPr/>
        </p:nvSpPr>
        <p:spPr>
          <a:xfrm>
            <a:off x="11738917" y="6631617"/>
            <a:ext cx="197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6A1B491-AF0E-6405-BCC0-BFF998BFEF7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2" y="8239"/>
            <a:ext cx="12192002" cy="7907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53F522E-0DB0-A891-4A10-DA574E45370F}"/>
              </a:ext>
            </a:extLst>
          </p:cNvPr>
          <p:cNvSpPr txBox="1"/>
          <p:nvPr/>
        </p:nvSpPr>
        <p:spPr>
          <a:xfrm>
            <a:off x="205947" y="6654157"/>
            <a:ext cx="41848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>
                <a:solidFill>
                  <a:schemeClr val="bg1"/>
                </a:solidFill>
              </a:rPr>
              <a:t>© PRITCHETT, LP     MergerIntegration.com</a:t>
            </a:r>
          </a:p>
        </p:txBody>
      </p:sp>
      <p:pic>
        <p:nvPicPr>
          <p:cNvPr id="5" name="Picture 4" descr="A black and white line art of a gear with a exclamation mark&#10;&#10;AI-generated content may be incorrect.">
            <a:extLst>
              <a:ext uri="{FF2B5EF4-FFF2-40B4-BE49-F238E27FC236}">
                <a16:creationId xmlns:a16="http://schemas.microsoft.com/office/drawing/2014/main" id="{263AC664-7D73-EDF7-38A1-E45D2B5C39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5517" y="1325892"/>
            <a:ext cx="739987" cy="643467"/>
          </a:xfrm>
          <a:prstGeom prst="rect">
            <a:avLst/>
          </a:prstGeom>
        </p:spPr>
      </p:pic>
      <p:pic>
        <p:nvPicPr>
          <p:cNvPr id="13" name="Picture 12" descr="A black and white graphic of a person and graph&#10;&#10;AI-generated content may be incorrect.">
            <a:extLst>
              <a:ext uri="{FF2B5EF4-FFF2-40B4-BE49-F238E27FC236}">
                <a16:creationId xmlns:a16="http://schemas.microsoft.com/office/drawing/2014/main" id="{390CDB86-C37B-327C-A441-9036C705165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5718" y="2622550"/>
            <a:ext cx="899583" cy="899583"/>
          </a:xfrm>
          <a:prstGeom prst="rect">
            <a:avLst/>
          </a:prstGeom>
        </p:spPr>
      </p:pic>
      <p:pic>
        <p:nvPicPr>
          <p:cNvPr id="15" name="Picture 14" descr="A clipboard with a checklist and a warning sign&#10;&#10;AI-generated content may be incorrect.">
            <a:extLst>
              <a:ext uri="{FF2B5EF4-FFF2-40B4-BE49-F238E27FC236}">
                <a16:creationId xmlns:a16="http://schemas.microsoft.com/office/drawing/2014/main" id="{808B8910-0481-5433-15FE-C4D6F8B389E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38333" y="3964906"/>
            <a:ext cx="934351" cy="899584"/>
          </a:xfrm>
          <a:prstGeom prst="rect">
            <a:avLst/>
          </a:prstGeom>
        </p:spPr>
      </p:pic>
      <p:pic>
        <p:nvPicPr>
          <p:cNvPr id="17" name="Picture 16" descr="A black and white symbol with a hammer and a warning sign&#10;&#10;AI-generated content may be incorrect.">
            <a:extLst>
              <a:ext uri="{FF2B5EF4-FFF2-40B4-BE49-F238E27FC236}">
                <a16:creationId xmlns:a16="http://schemas.microsoft.com/office/drawing/2014/main" id="{AA1A7569-981E-0AD3-5C37-BD0C32E627A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1119" y="5494397"/>
            <a:ext cx="685334" cy="5577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B6DFFB0-62A6-EFCE-F8F2-84F5C121965D}"/>
              </a:ext>
            </a:extLst>
          </p:cNvPr>
          <p:cNvSpPr txBox="1"/>
          <p:nvPr/>
        </p:nvSpPr>
        <p:spPr>
          <a:xfrm>
            <a:off x="1439303" y="156573"/>
            <a:ext cx="6313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 COMMON POST-MERGER RISKS</a:t>
            </a:r>
          </a:p>
        </p:txBody>
      </p:sp>
    </p:spTree>
    <p:extLst>
      <p:ext uri="{BB962C8B-B14F-4D97-AF65-F5344CB8AC3E}">
        <p14:creationId xmlns:p14="http://schemas.microsoft.com/office/powerpoint/2010/main" val="523719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9244AC-39ED-707B-6D9A-93F0FD6523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extBox 4">
            <a:extLst>
              <a:ext uri="{FF2B5EF4-FFF2-40B4-BE49-F238E27FC236}">
                <a16:creationId xmlns:a16="http://schemas.microsoft.com/office/drawing/2014/main" id="{AF65718D-C46A-403F-76FA-5B454B5C98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7374052"/>
              </p:ext>
            </p:extLst>
          </p:nvPr>
        </p:nvGraphicFramePr>
        <p:xfrm>
          <a:off x="1439303" y="1113145"/>
          <a:ext cx="8329080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6AF87383-BE3C-88A5-74FB-975E7DC975E0}"/>
              </a:ext>
            </a:extLst>
          </p:cNvPr>
          <p:cNvSpPr/>
          <p:nvPr/>
        </p:nvSpPr>
        <p:spPr>
          <a:xfrm>
            <a:off x="0" y="6673998"/>
            <a:ext cx="12192000" cy="1922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D81BE4-A0F9-7BF3-0A9B-111228F5DADF}"/>
              </a:ext>
            </a:extLst>
          </p:cNvPr>
          <p:cNvSpPr/>
          <p:nvPr/>
        </p:nvSpPr>
        <p:spPr>
          <a:xfrm rot="16200000">
            <a:off x="-2922640" y="3721654"/>
            <a:ext cx="6050748" cy="2054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080E4B-DC2D-74C0-7C14-515D55AF5133}"/>
              </a:ext>
            </a:extLst>
          </p:cNvPr>
          <p:cNvSpPr txBox="1"/>
          <p:nvPr/>
        </p:nvSpPr>
        <p:spPr>
          <a:xfrm>
            <a:off x="11738917" y="6631617"/>
            <a:ext cx="197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323FAE-8B08-1EA9-D075-0593CDC8514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2" y="8239"/>
            <a:ext cx="12192002" cy="7907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5887F62-4D25-4588-3764-C8436AF58801}"/>
              </a:ext>
            </a:extLst>
          </p:cNvPr>
          <p:cNvSpPr txBox="1"/>
          <p:nvPr/>
        </p:nvSpPr>
        <p:spPr>
          <a:xfrm>
            <a:off x="205947" y="6654157"/>
            <a:ext cx="41848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>
                <a:solidFill>
                  <a:schemeClr val="bg1"/>
                </a:solidFill>
              </a:rPr>
              <a:t>© PRITCHETT, LP     MergerIntegration.com</a:t>
            </a:r>
          </a:p>
        </p:txBody>
      </p:sp>
      <p:pic>
        <p:nvPicPr>
          <p:cNvPr id="6" name="Picture 5" descr="A black and white graph with a dollar sign&#10;&#10;AI-generated content may be incorrect.">
            <a:extLst>
              <a:ext uri="{FF2B5EF4-FFF2-40B4-BE49-F238E27FC236}">
                <a16:creationId xmlns:a16="http://schemas.microsoft.com/office/drawing/2014/main" id="{3A86E2A1-9AAB-6E10-26AF-666EE4D760E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8799" y="1217084"/>
            <a:ext cx="707491" cy="679450"/>
          </a:xfrm>
          <a:prstGeom prst="rect">
            <a:avLst/>
          </a:prstGeom>
        </p:spPr>
      </p:pic>
      <p:pic>
        <p:nvPicPr>
          <p:cNvPr id="11" name="Picture 10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C9715BF4-9AE2-A8F2-2942-372F222CDB8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8799" y="2641602"/>
            <a:ext cx="702733" cy="702733"/>
          </a:xfrm>
          <a:prstGeom prst="rect">
            <a:avLst/>
          </a:prstGeom>
        </p:spPr>
      </p:pic>
      <p:pic>
        <p:nvPicPr>
          <p:cNvPr id="13" name="Picture 12" descr="A black and white symbol with arrows&#10;&#10;AI-generated content may be incorrect.">
            <a:extLst>
              <a:ext uri="{FF2B5EF4-FFF2-40B4-BE49-F238E27FC236}">
                <a16:creationId xmlns:a16="http://schemas.microsoft.com/office/drawing/2014/main" id="{FCE29022-28AC-6BD9-D424-EE27496A107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1497" y="4005663"/>
            <a:ext cx="897336" cy="70273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C6CE087-0B9D-BC13-EBB7-45BACF38DE79}"/>
              </a:ext>
            </a:extLst>
          </p:cNvPr>
          <p:cNvSpPr txBox="1"/>
          <p:nvPr/>
        </p:nvSpPr>
        <p:spPr>
          <a:xfrm>
            <a:off x="1439303" y="156573"/>
            <a:ext cx="6313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 COMMON POST-MERGER RISKS</a:t>
            </a:r>
          </a:p>
        </p:txBody>
      </p:sp>
    </p:spTree>
    <p:extLst>
      <p:ext uri="{BB962C8B-B14F-4D97-AF65-F5344CB8AC3E}">
        <p14:creationId xmlns:p14="http://schemas.microsoft.com/office/powerpoint/2010/main" val="4144134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386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 TYPICAL POST-MERGER RISKS</dc:title>
  <dc:creator>Sunny Shah</dc:creator>
  <cp:lastModifiedBy>JOE ABERGER</cp:lastModifiedBy>
  <cp:revision>7</cp:revision>
  <dcterms:created xsi:type="dcterms:W3CDTF">2024-09-23T20:38:34Z</dcterms:created>
  <dcterms:modified xsi:type="dcterms:W3CDTF">2025-06-16T19:58:28Z</dcterms:modified>
</cp:coreProperties>
</file>