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sldIdLst>
    <p:sldId id="258" r:id="rId2"/>
    <p:sldId id="259" r:id="rId3"/>
    <p:sldId id="260" r:id="rId4"/>
  </p:sldIdLst>
  <p:sldSz cx="14630400" cy="8229600"/>
  <p:notesSz cx="8229600" cy="14630400"/>
  <p:embeddedFontLst>
    <p:embeddedFont>
      <p:font typeface="Red Hat Text" panose="020B0604020202020204" charset="0"/>
      <p:regular r:id="rId6"/>
    </p:embeddedFont>
    <p:embeddedFont>
      <p:font typeface="Roboto" pitchFamily="2" charset="0"/>
      <p:regular r:id="rId7"/>
      <p:bold r:id="rId8"/>
      <p:italic r:id="rId9"/>
      <p:boldItalic r:id="rId10"/>
    </p:embeddedFont>
    <p:embeddedFont>
      <p:font typeface="Roboto Light" panose="02000000000000000000" pitchFamily="2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E36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24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9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75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F0BD4-34AB-AEF8-A752-479482B021BD}"/>
              </a:ext>
            </a:extLst>
          </p:cNvPr>
          <p:cNvSpPr txBox="1"/>
          <p:nvPr userDrawn="1"/>
        </p:nvSpPr>
        <p:spPr>
          <a:xfrm>
            <a:off x="13863145" y="7872248"/>
            <a:ext cx="483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7E419E-B5CD-B947-A43E-F003D27A8779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E2CD36-B0B1-91B8-6B73-9130D04FD3A3}"/>
              </a:ext>
            </a:extLst>
          </p:cNvPr>
          <p:cNvSpPr txBox="1"/>
          <p:nvPr userDrawn="1"/>
        </p:nvSpPr>
        <p:spPr>
          <a:xfrm>
            <a:off x="171449" y="7829550"/>
            <a:ext cx="488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PRITCHETT, LP      MergerIntegration.com       800-992-5922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DF8D4-B19D-B962-98C8-BF3B5C1B3502}"/>
              </a:ext>
            </a:extLst>
          </p:cNvPr>
          <p:cNvSpPr txBox="1"/>
          <p:nvPr userDrawn="1"/>
        </p:nvSpPr>
        <p:spPr>
          <a:xfrm>
            <a:off x="13863145" y="7872248"/>
            <a:ext cx="483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7E419E-B5CD-B947-A43E-F003D27A8779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22608-D88A-6988-9D60-F110AC627E3E}"/>
              </a:ext>
            </a:extLst>
          </p:cNvPr>
          <p:cNvSpPr txBox="1"/>
          <p:nvPr userDrawn="1"/>
        </p:nvSpPr>
        <p:spPr>
          <a:xfrm>
            <a:off x="171449" y="7829550"/>
            <a:ext cx="488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PRITCHETT, LP      MergerIntegration.com       800-992-5922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48F897-6239-54AF-C329-CCCDAC3AC9AB}"/>
              </a:ext>
            </a:extLst>
          </p:cNvPr>
          <p:cNvSpPr txBox="1"/>
          <p:nvPr userDrawn="1"/>
        </p:nvSpPr>
        <p:spPr>
          <a:xfrm>
            <a:off x="13863145" y="7872248"/>
            <a:ext cx="483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7E419E-B5CD-B947-A43E-F003D27A8779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E4C45-6D14-5051-C2ED-585E3D6719CF}"/>
              </a:ext>
            </a:extLst>
          </p:cNvPr>
          <p:cNvSpPr txBox="1"/>
          <p:nvPr userDrawn="1"/>
        </p:nvSpPr>
        <p:spPr>
          <a:xfrm>
            <a:off x="171449" y="7829550"/>
            <a:ext cx="488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PRITCHETT, LP      MergerIntegration.com       800-992-5922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53D7D-6A28-DF4F-C7BA-B01471639706}"/>
              </a:ext>
            </a:extLst>
          </p:cNvPr>
          <p:cNvSpPr txBox="1"/>
          <p:nvPr userDrawn="1"/>
        </p:nvSpPr>
        <p:spPr>
          <a:xfrm>
            <a:off x="13863145" y="7872248"/>
            <a:ext cx="483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7E419E-B5CD-B947-A43E-F003D27A8779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BAE7D1-FC2B-74DB-5D92-DD2B25E09C68}"/>
              </a:ext>
            </a:extLst>
          </p:cNvPr>
          <p:cNvSpPr txBox="1"/>
          <p:nvPr userDrawn="1"/>
        </p:nvSpPr>
        <p:spPr>
          <a:xfrm>
            <a:off x="171449" y="7829550"/>
            <a:ext cx="488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PRITCHETT, LP      MergerIntegration.com       800-992-5922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9E29B3-6290-A2BB-A36D-FCCC3F1FF358}"/>
              </a:ext>
            </a:extLst>
          </p:cNvPr>
          <p:cNvSpPr txBox="1"/>
          <p:nvPr userDrawn="1"/>
        </p:nvSpPr>
        <p:spPr>
          <a:xfrm>
            <a:off x="13863145" y="7881773"/>
            <a:ext cx="483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7E419E-B5CD-B947-A43E-F003D27A8779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5B653-2BDD-6878-DED5-C4674A96384D}"/>
              </a:ext>
            </a:extLst>
          </p:cNvPr>
          <p:cNvSpPr txBox="1"/>
          <p:nvPr userDrawn="1"/>
        </p:nvSpPr>
        <p:spPr>
          <a:xfrm>
            <a:off x="171449" y="7829550"/>
            <a:ext cx="488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PRITCHETT, LP      MergerIntegration.com       800-992-5922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EDB178-4F63-FB38-04EE-4B450EABD39E}"/>
              </a:ext>
            </a:extLst>
          </p:cNvPr>
          <p:cNvSpPr txBox="1"/>
          <p:nvPr userDrawn="1"/>
        </p:nvSpPr>
        <p:spPr>
          <a:xfrm>
            <a:off x="13863145" y="7872248"/>
            <a:ext cx="483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7E419E-B5CD-B947-A43E-F003D27A8779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12828D-ABCB-9E7E-6D02-C709941E0B09}"/>
              </a:ext>
            </a:extLst>
          </p:cNvPr>
          <p:cNvSpPr txBox="1"/>
          <p:nvPr userDrawn="1"/>
        </p:nvSpPr>
        <p:spPr>
          <a:xfrm>
            <a:off x="171449" y="7829550"/>
            <a:ext cx="488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PRITCHETT, LP      MergerIntegration.com       800-992-5922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C89AB-CFA4-6918-C7B8-E9144C5CA347}"/>
              </a:ext>
            </a:extLst>
          </p:cNvPr>
          <p:cNvSpPr txBox="1"/>
          <p:nvPr userDrawn="1"/>
        </p:nvSpPr>
        <p:spPr>
          <a:xfrm>
            <a:off x="13863145" y="7872248"/>
            <a:ext cx="483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7E419E-B5CD-B947-A43E-F003D27A8779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E5677C-C2FA-BA6A-D0D5-C1ECFFC80D79}"/>
              </a:ext>
            </a:extLst>
          </p:cNvPr>
          <p:cNvSpPr txBox="1"/>
          <p:nvPr userDrawn="1"/>
        </p:nvSpPr>
        <p:spPr>
          <a:xfrm>
            <a:off x="171449" y="7829550"/>
            <a:ext cx="488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PRITCHETT, LP      MergerIntegration.com       800-992-5922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F4BC1D-379D-67AC-55AC-73A142AF535C}"/>
              </a:ext>
            </a:extLst>
          </p:cNvPr>
          <p:cNvSpPr txBox="1"/>
          <p:nvPr userDrawn="1"/>
        </p:nvSpPr>
        <p:spPr>
          <a:xfrm>
            <a:off x="13863145" y="7872248"/>
            <a:ext cx="483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7E419E-B5CD-B947-A43E-F003D27A8779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90FA91-C120-3799-131E-9B2C9AC27240}"/>
              </a:ext>
            </a:extLst>
          </p:cNvPr>
          <p:cNvSpPr txBox="1"/>
          <p:nvPr userDrawn="1"/>
        </p:nvSpPr>
        <p:spPr>
          <a:xfrm>
            <a:off x="171449" y="7829550"/>
            <a:ext cx="488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PRITCHETT, LP      MergerIntegration.com       800-992-5922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12977-BEC7-70A1-9436-EB1239597E46}"/>
              </a:ext>
            </a:extLst>
          </p:cNvPr>
          <p:cNvSpPr txBox="1"/>
          <p:nvPr userDrawn="1"/>
        </p:nvSpPr>
        <p:spPr>
          <a:xfrm>
            <a:off x="13863145" y="7872248"/>
            <a:ext cx="483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7E419E-B5CD-B947-A43E-F003D27A8779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AF80C9-317E-0F35-DD68-5E9977810E37}"/>
              </a:ext>
            </a:extLst>
          </p:cNvPr>
          <p:cNvSpPr txBox="1"/>
          <p:nvPr userDrawn="1"/>
        </p:nvSpPr>
        <p:spPr>
          <a:xfrm>
            <a:off x="171449" y="7829550"/>
            <a:ext cx="488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PRITCHETT, LP      MergerIntegration.com       800-992-5922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AF4052-B69F-77E4-CA6C-BB9231322CE4}"/>
              </a:ext>
            </a:extLst>
          </p:cNvPr>
          <p:cNvSpPr txBox="1"/>
          <p:nvPr userDrawn="1"/>
        </p:nvSpPr>
        <p:spPr>
          <a:xfrm>
            <a:off x="13863145" y="7872248"/>
            <a:ext cx="483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7E419E-B5CD-B947-A43E-F003D27A8779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966DE-0BE2-99B5-536D-963119B05923}"/>
              </a:ext>
            </a:extLst>
          </p:cNvPr>
          <p:cNvSpPr txBox="1"/>
          <p:nvPr userDrawn="1"/>
        </p:nvSpPr>
        <p:spPr>
          <a:xfrm>
            <a:off x="171449" y="7829550"/>
            <a:ext cx="488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PRITCHETT, LP      MergerIntegration.com       800-992-5922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AFA"/>
          </a:solidFill>
          <a:ln/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5D5129-0D71-4387-123C-CC73BF0E72F7}"/>
              </a:ext>
            </a:extLst>
          </p:cNvPr>
          <p:cNvSpPr txBox="1"/>
          <p:nvPr userDrawn="1"/>
        </p:nvSpPr>
        <p:spPr>
          <a:xfrm>
            <a:off x="13863145" y="7872248"/>
            <a:ext cx="483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77E419E-B5CD-B947-A43E-F003D27A8779}" type="slidenum">
              <a:rPr lang="en-US" sz="1200" smtClean="0"/>
              <a:t>‹#›</a:t>
            </a:fld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1F354C-2A83-40B0-BD19-D19D1D4ED999}"/>
              </a:ext>
            </a:extLst>
          </p:cNvPr>
          <p:cNvSpPr txBox="1"/>
          <p:nvPr userDrawn="1"/>
        </p:nvSpPr>
        <p:spPr>
          <a:xfrm>
            <a:off x="171449" y="7829550"/>
            <a:ext cx="4886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PRITCHETT, LP      MergerIntegration.com       800-992-5922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390064"/>
            <a:ext cx="806231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3200" dirty="0">
                <a:solidFill>
                  <a:srgbClr val="C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Meaning of </a:t>
            </a:r>
            <a:br>
              <a:rPr lang="en-US" sz="4000" dirty="0">
                <a:solidFill>
                  <a:srgbClr val="C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</a:br>
            <a:r>
              <a:rPr lang="en-US" sz="4000" dirty="0">
                <a:solidFill>
                  <a:srgbClr val="C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Jump the Gun   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2136696"/>
            <a:ext cx="3477697" cy="1055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Legal Requirements — No Jumping the Gun Prior to Close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3431857"/>
            <a:ext cx="347769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Neither company can attempt to exercise control over the other</a:t>
            </a:r>
            <a:endParaRPr lang="en-US" dirty="0"/>
          </a:p>
        </p:txBody>
      </p:sp>
      <p:sp>
        <p:nvSpPr>
          <p:cNvPr id="5" name="Text 3"/>
          <p:cNvSpPr/>
          <p:nvPr/>
        </p:nvSpPr>
        <p:spPr>
          <a:xfrm>
            <a:off x="837724" y="4664631"/>
            <a:ext cx="347769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We cannot exchange competitively sensitive information</a:t>
            </a:r>
            <a:endParaRPr lang="en-US" dirty="0"/>
          </a:p>
        </p:txBody>
      </p:sp>
      <p:sp>
        <p:nvSpPr>
          <p:cNvPr id="6" name="Text 4"/>
          <p:cNvSpPr/>
          <p:nvPr/>
        </p:nvSpPr>
        <p:spPr>
          <a:xfrm>
            <a:off x="837724" y="5897404"/>
            <a:ext cx="347769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We must operate as separate entities until the transaction closes</a:t>
            </a:r>
            <a:endParaRPr lang="en-US" dirty="0"/>
          </a:p>
        </p:txBody>
      </p:sp>
      <p:sp>
        <p:nvSpPr>
          <p:cNvPr id="7" name="Text 5"/>
          <p:cNvSpPr/>
          <p:nvPr/>
        </p:nvSpPr>
        <p:spPr>
          <a:xfrm>
            <a:off x="4906923" y="2136696"/>
            <a:ext cx="411896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dirty="0">
                <a:solidFill>
                  <a:srgbClr val="C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Examples of Prohibited Activities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 6"/>
          <p:cNvSpPr/>
          <p:nvPr/>
        </p:nvSpPr>
        <p:spPr>
          <a:xfrm>
            <a:off x="4906923" y="2727960"/>
            <a:ext cx="889325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Joint pricing, promotions, expansion plans (or influencing each other on these)</a:t>
            </a: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4906923" y="3194685"/>
            <a:ext cx="889325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Coordination on competitive practices, decisions or strategies</a:t>
            </a: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4906923" y="3661410"/>
            <a:ext cx="889325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Participation in or influencing each other's day-to-day operations</a:t>
            </a: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4906923" y="4128135"/>
            <a:ext cx="889325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Joint decision-making on operational purchases or dispositions</a:t>
            </a: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4906923" y="4594860"/>
            <a:ext cx="889325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Acquirer employees acting on behalf of Target employees, or vice versa</a:t>
            </a: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4906923" y="5061585"/>
            <a:ext cx="889325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coordination on sales, purchasing or contracts with suppliers or vendors</a:t>
            </a:r>
            <a:endParaRPr lang="en-US" dirty="0"/>
          </a:p>
        </p:txBody>
      </p:sp>
      <p:sp>
        <p:nvSpPr>
          <p:cNvPr id="14" name="Text 12"/>
          <p:cNvSpPr/>
          <p:nvPr/>
        </p:nvSpPr>
        <p:spPr>
          <a:xfrm>
            <a:off x="4906923" y="5528310"/>
            <a:ext cx="889325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Division of customers or markets between the companies</a:t>
            </a: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4906923" y="5995035"/>
            <a:ext cx="889325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Implementation of integration plans prior to closing</a:t>
            </a: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4906923" y="6461760"/>
            <a:ext cx="889325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Broad unfettered access to each other's systems (email, reports, etc.)</a:t>
            </a: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4906923" y="6928485"/>
            <a:ext cx="8893254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300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Access to office space or sales, marketing or operational personnel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88EAC6-937B-2848-911A-42C514D65DBE}"/>
              </a:ext>
            </a:extLst>
          </p:cNvPr>
          <p:cNvSpPr txBox="1"/>
          <p:nvPr/>
        </p:nvSpPr>
        <p:spPr>
          <a:xfrm>
            <a:off x="4778489" y="731440"/>
            <a:ext cx="806231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prohibited pre-close coordination between companies that are planning to merge or be acquired before they have received the necessary regulatory  government clearance</a:t>
            </a:r>
            <a:r>
              <a:rPr lang="en-US" dirty="0">
                <a:solidFill>
                  <a:srgbClr val="FF3E3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</a:p>
        </p:txBody>
      </p:sp>
      <p:pic>
        <p:nvPicPr>
          <p:cNvPr id="19" name="Picture 18" descr="A logo with blue and orange squares&#10;&#10;AI-generated content may be incorrect.">
            <a:extLst>
              <a:ext uri="{FF2B5EF4-FFF2-40B4-BE49-F238E27FC236}">
                <a16:creationId xmlns:a16="http://schemas.microsoft.com/office/drawing/2014/main" id="{449FDB86-D0C0-F0E2-B31E-3E0A14EB6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7364" y="53899"/>
            <a:ext cx="3308018" cy="593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74999" y="524492"/>
            <a:ext cx="6719054" cy="5280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4000" dirty="0">
                <a:solidFill>
                  <a:srgbClr val="C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Competitively Sensitive Information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6040345" y="1318301"/>
            <a:ext cx="8021343" cy="822734"/>
          </a:xfrm>
          <a:prstGeom prst="roundRect">
            <a:avLst>
              <a:gd name="adj" fmla="val 3037"/>
            </a:avLst>
          </a:prstGeom>
          <a:solidFill>
            <a:srgbClr val="F3E8E8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5" name="Text 2"/>
          <p:cNvSpPr/>
          <p:nvPr/>
        </p:nvSpPr>
        <p:spPr>
          <a:xfrm>
            <a:off x="6219771" y="1497729"/>
            <a:ext cx="7708101" cy="5279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dirty="0"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Before closing, no one should exchange competitively sensitive information with the other party without prior approval from the Legal Department.</a:t>
            </a:r>
            <a:endParaRPr lang="en-US" dirty="0"/>
          </a:p>
        </p:txBody>
      </p:sp>
      <p:sp>
        <p:nvSpPr>
          <p:cNvPr id="6" name="Shape 3"/>
          <p:cNvSpPr/>
          <p:nvPr/>
        </p:nvSpPr>
        <p:spPr>
          <a:xfrm>
            <a:off x="6040345" y="2320463"/>
            <a:ext cx="8021343" cy="5384645"/>
          </a:xfrm>
          <a:prstGeom prst="roundRect">
            <a:avLst>
              <a:gd name="adj" fmla="val 605"/>
            </a:avLst>
          </a:prstGeom>
          <a:solidFill>
            <a:srgbClr val="F3E8E8"/>
          </a:solidFill>
          <a:ln/>
        </p:spPr>
        <p:txBody>
          <a:bodyPr/>
          <a:lstStyle/>
          <a:p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6219771" y="2518996"/>
            <a:ext cx="5242441" cy="2639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dirty="0"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Examples of competitively sensitive information include:</a:t>
            </a:r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6219772" y="2910917"/>
            <a:ext cx="7708100" cy="287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Current or future prices, price schedules, pricing policies, pricing plans or terms of sale</a:t>
            </a: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6219772" y="3483866"/>
            <a:ext cx="7708100" cy="574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Product-specific costs, including materials, third-party labor supply costs and national vendor contract terms</a:t>
            </a:r>
            <a:endParaRPr lang="en-US" dirty="0"/>
          </a:p>
        </p:txBody>
      </p:sp>
      <p:sp>
        <p:nvSpPr>
          <p:cNvPr id="10" name="Text 7"/>
          <p:cNvSpPr/>
          <p:nvPr/>
        </p:nvSpPr>
        <p:spPr>
          <a:xfrm>
            <a:off x="6219772" y="4065214"/>
            <a:ext cx="7708100" cy="287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Customer and product-specific prices, profitability, profit margins, discounts or rebates</a:t>
            </a: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6219772" y="4671614"/>
            <a:ext cx="7708100" cy="287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Vendor prices, profit margins, discounts or rebates</a:t>
            </a:r>
            <a:endParaRPr lang="en-US" dirty="0"/>
          </a:p>
        </p:txBody>
      </p:sp>
      <p:sp>
        <p:nvSpPr>
          <p:cNvPr id="12" name="Text 9"/>
          <p:cNvSpPr/>
          <p:nvPr/>
        </p:nvSpPr>
        <p:spPr>
          <a:xfrm>
            <a:off x="6219772" y="5010388"/>
            <a:ext cx="7708100" cy="287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5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Competitive strategies, including:</a:t>
            </a:r>
            <a:endParaRPr lang="en-US" dirty="0"/>
          </a:p>
        </p:txBody>
      </p:sp>
      <p:sp>
        <p:nvSpPr>
          <p:cNvPr id="13" name="Text 10"/>
          <p:cNvSpPr/>
          <p:nvPr/>
        </p:nvSpPr>
        <p:spPr>
          <a:xfrm>
            <a:off x="6219772" y="5382613"/>
            <a:ext cx="7708100" cy="287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lnSpc>
                <a:spcPts val="225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Sales, bidding and marketing plans</a:t>
            </a:r>
            <a:endParaRPr lang="en-US" dirty="0"/>
          </a:p>
        </p:txBody>
      </p:sp>
      <p:sp>
        <p:nvSpPr>
          <p:cNvPr id="14" name="Text 11"/>
          <p:cNvSpPr/>
          <p:nvPr/>
        </p:nvSpPr>
        <p:spPr>
          <a:xfrm>
            <a:off x="6219772" y="5654480"/>
            <a:ext cx="7708100" cy="287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lnSpc>
                <a:spcPts val="225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Specific harvesting plans</a:t>
            </a:r>
            <a:endParaRPr lang="en-US" dirty="0"/>
          </a:p>
        </p:txBody>
      </p:sp>
      <p:sp>
        <p:nvSpPr>
          <p:cNvPr id="15" name="Text 12"/>
          <p:cNvSpPr/>
          <p:nvPr/>
        </p:nvSpPr>
        <p:spPr>
          <a:xfrm>
            <a:off x="6219772" y="5982105"/>
            <a:ext cx="7708100" cy="287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lnSpc>
                <a:spcPts val="225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Growth or expansion plans (including product and geographic markets)</a:t>
            </a:r>
            <a:endParaRPr lang="en-US" dirty="0"/>
          </a:p>
        </p:txBody>
      </p:sp>
      <p:sp>
        <p:nvSpPr>
          <p:cNvPr id="16" name="Text 13"/>
          <p:cNvSpPr/>
          <p:nvPr/>
        </p:nvSpPr>
        <p:spPr>
          <a:xfrm>
            <a:off x="6219772" y="6588505"/>
            <a:ext cx="7708100" cy="287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lnSpc>
                <a:spcPts val="225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Other strategic plans</a:t>
            </a:r>
            <a:endParaRPr lang="en-US" dirty="0"/>
          </a:p>
        </p:txBody>
      </p:sp>
      <p:sp>
        <p:nvSpPr>
          <p:cNvPr id="17" name="Text 14"/>
          <p:cNvSpPr/>
          <p:nvPr/>
        </p:nvSpPr>
        <p:spPr>
          <a:xfrm>
            <a:off x="6219772" y="6904978"/>
            <a:ext cx="7708100" cy="287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685800" lvl="1" indent="-342900" algn="l">
              <a:lnSpc>
                <a:spcPts val="2250"/>
              </a:lnSpc>
              <a:buSzPct val="100000"/>
              <a:buChar char="•"/>
            </a:pPr>
            <a:r>
              <a:rPr lang="en-US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Attempts to retain specific customers, land suppliers or materials/labor suppliers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07482"/>
            <a:ext cx="5835134" cy="4575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4000" dirty="0">
                <a:solidFill>
                  <a:srgbClr val="C00000"/>
                </a:solidFill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Activities Permitted Prior to Closing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1751171"/>
            <a:ext cx="350044" cy="350044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" y="1788914"/>
            <a:ext cx="219551" cy="27455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43263" y="1751171"/>
            <a:ext cx="1830467" cy="228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Joint Planning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343263" y="2073235"/>
            <a:ext cx="5894189" cy="49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Joint planning (but not implementation) of the combined company's post-merger organizational structure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392948" y="1751171"/>
            <a:ext cx="350044" cy="350044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194" y="1788914"/>
            <a:ext cx="219551" cy="27455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7898487" y="1751171"/>
            <a:ext cx="2268498" cy="228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Compensation and Benefits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7898487" y="2073235"/>
            <a:ext cx="5894189" cy="248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Explaining respective compensation plans and employee benefits to each other</a:t>
            </a:r>
            <a:endParaRPr lang="en-US" sz="1600" dirty="0"/>
          </a:p>
        </p:txBody>
      </p:sp>
      <p:sp>
        <p:nvSpPr>
          <p:cNvPr id="11" name="Shape 7"/>
          <p:cNvSpPr/>
          <p:nvPr/>
        </p:nvSpPr>
        <p:spPr>
          <a:xfrm>
            <a:off x="837724" y="2901672"/>
            <a:ext cx="350044" cy="350044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970" y="2939415"/>
            <a:ext cx="219551" cy="27455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343263" y="2901672"/>
            <a:ext cx="1835944" cy="228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Employee Assessment</a:t>
            </a:r>
            <a:endParaRPr lang="en-US" sz="2400" dirty="0"/>
          </a:p>
        </p:txBody>
      </p:sp>
      <p:sp>
        <p:nvSpPr>
          <p:cNvPr id="14" name="Text 9"/>
          <p:cNvSpPr/>
          <p:nvPr/>
        </p:nvSpPr>
        <p:spPr>
          <a:xfrm>
            <a:off x="1343263" y="3223736"/>
            <a:ext cx="5894189" cy="49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Interviewing employees and assessing their qualifications for positions with the combined company post closing</a:t>
            </a:r>
            <a:endParaRPr lang="en-US" sz="1600" dirty="0"/>
          </a:p>
        </p:txBody>
      </p:sp>
      <p:sp>
        <p:nvSpPr>
          <p:cNvPr id="15" name="Shape 10"/>
          <p:cNvSpPr/>
          <p:nvPr/>
        </p:nvSpPr>
        <p:spPr>
          <a:xfrm>
            <a:off x="7392948" y="2901672"/>
            <a:ext cx="350044" cy="350044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1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8194" y="2939415"/>
            <a:ext cx="219551" cy="274558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7898487" y="2901672"/>
            <a:ext cx="1830467" cy="228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Introductory Visits</a:t>
            </a:r>
            <a:endParaRPr lang="en-US" sz="2400" dirty="0"/>
          </a:p>
        </p:txBody>
      </p:sp>
      <p:sp>
        <p:nvSpPr>
          <p:cNvPr id="18" name="Text 12"/>
          <p:cNvSpPr/>
          <p:nvPr/>
        </p:nvSpPr>
        <p:spPr>
          <a:xfrm>
            <a:off x="7898487" y="3223736"/>
            <a:ext cx="5894189" cy="248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Conducting "get to know you" visits of people in similar functions</a:t>
            </a:r>
            <a:endParaRPr lang="en-US" sz="1600" dirty="0"/>
          </a:p>
        </p:txBody>
      </p:sp>
      <p:sp>
        <p:nvSpPr>
          <p:cNvPr id="19" name="Shape 13"/>
          <p:cNvSpPr/>
          <p:nvPr/>
        </p:nvSpPr>
        <p:spPr>
          <a:xfrm>
            <a:off x="837724" y="4052173"/>
            <a:ext cx="350044" cy="350044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970" y="4089916"/>
            <a:ext cx="219551" cy="274558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1343263" y="4052173"/>
            <a:ext cx="1830467" cy="228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Third-Party Meetings</a:t>
            </a:r>
            <a:endParaRPr lang="en-US" sz="2400" dirty="0"/>
          </a:p>
        </p:txBody>
      </p:sp>
      <p:sp>
        <p:nvSpPr>
          <p:cNvPr id="22" name="Text 15"/>
          <p:cNvSpPr/>
          <p:nvPr/>
        </p:nvSpPr>
        <p:spPr>
          <a:xfrm>
            <a:off x="1343263" y="4374237"/>
            <a:ext cx="5894189" cy="7468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In limited circumstances, holding joint "get to know you" visits with third-party commercial counterparties, but only after consulting with the Legal Department and not for sales purposes</a:t>
            </a:r>
            <a:endParaRPr lang="en-US" sz="1600" dirty="0"/>
          </a:p>
        </p:txBody>
      </p:sp>
      <p:sp>
        <p:nvSpPr>
          <p:cNvPr id="23" name="Shape 16"/>
          <p:cNvSpPr/>
          <p:nvPr/>
        </p:nvSpPr>
        <p:spPr>
          <a:xfrm>
            <a:off x="7392948" y="4052173"/>
            <a:ext cx="350044" cy="350044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2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8194" y="4089916"/>
            <a:ext cx="219551" cy="274558"/>
          </a:xfrm>
          <a:prstGeom prst="rect">
            <a:avLst/>
          </a:prstGeom>
        </p:spPr>
      </p:pic>
      <p:sp>
        <p:nvSpPr>
          <p:cNvPr id="25" name="Text 17"/>
          <p:cNvSpPr/>
          <p:nvPr/>
        </p:nvSpPr>
        <p:spPr>
          <a:xfrm>
            <a:off x="7898487" y="4052173"/>
            <a:ext cx="1830467" cy="228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Transition Planning</a:t>
            </a:r>
            <a:endParaRPr lang="en-US" sz="2400" dirty="0"/>
          </a:p>
        </p:txBody>
      </p:sp>
      <p:sp>
        <p:nvSpPr>
          <p:cNvPr id="26" name="Text 18"/>
          <p:cNvSpPr/>
          <p:nvPr/>
        </p:nvSpPr>
        <p:spPr>
          <a:xfrm>
            <a:off x="7898487" y="4374237"/>
            <a:ext cx="5894189" cy="7468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Conducting transition team meetings for post-closing operational planning (coordinated in advance through the integration team in consultation with the Legal Department)</a:t>
            </a:r>
            <a:endParaRPr lang="en-US" sz="1600" dirty="0"/>
          </a:p>
        </p:txBody>
      </p:sp>
      <p:sp>
        <p:nvSpPr>
          <p:cNvPr id="27" name="Shape 19"/>
          <p:cNvSpPr/>
          <p:nvPr/>
        </p:nvSpPr>
        <p:spPr>
          <a:xfrm>
            <a:off x="837724" y="5674656"/>
            <a:ext cx="350044" cy="350044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2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970" y="5712399"/>
            <a:ext cx="219551" cy="274558"/>
          </a:xfrm>
          <a:prstGeom prst="rect">
            <a:avLst/>
          </a:prstGeom>
        </p:spPr>
      </p:pic>
      <p:sp>
        <p:nvSpPr>
          <p:cNvPr id="29" name="Text 20"/>
          <p:cNvSpPr/>
          <p:nvPr/>
        </p:nvSpPr>
        <p:spPr>
          <a:xfrm>
            <a:off x="1343263" y="5674656"/>
            <a:ext cx="2424946" cy="228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Non-Competitive Discussions</a:t>
            </a:r>
            <a:endParaRPr lang="en-US" sz="2400" dirty="0"/>
          </a:p>
        </p:txBody>
      </p:sp>
      <p:sp>
        <p:nvSpPr>
          <p:cNvPr id="30" name="Text 21"/>
          <p:cNvSpPr/>
          <p:nvPr/>
        </p:nvSpPr>
        <p:spPr>
          <a:xfrm>
            <a:off x="1343263" y="5996720"/>
            <a:ext cx="5894189" cy="49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Discussing financial, tax, IT, environmental, health or safety issues that do not include competitively sensitive information</a:t>
            </a:r>
            <a:endParaRPr lang="en-US" sz="1600" dirty="0"/>
          </a:p>
        </p:txBody>
      </p:sp>
      <p:sp>
        <p:nvSpPr>
          <p:cNvPr id="31" name="Shape 22"/>
          <p:cNvSpPr/>
          <p:nvPr/>
        </p:nvSpPr>
        <p:spPr>
          <a:xfrm>
            <a:off x="7392948" y="5674656"/>
            <a:ext cx="350044" cy="350044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32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8194" y="5712399"/>
            <a:ext cx="219551" cy="274558"/>
          </a:xfrm>
          <a:prstGeom prst="rect">
            <a:avLst/>
          </a:prstGeom>
        </p:spPr>
      </p:pic>
      <p:sp>
        <p:nvSpPr>
          <p:cNvPr id="33" name="Text 23"/>
          <p:cNvSpPr/>
          <p:nvPr/>
        </p:nvSpPr>
        <p:spPr>
          <a:xfrm>
            <a:off x="7898487" y="5674656"/>
            <a:ext cx="1830467" cy="228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Regulatory Matters</a:t>
            </a:r>
            <a:endParaRPr lang="en-US" sz="2400" dirty="0"/>
          </a:p>
        </p:txBody>
      </p:sp>
      <p:sp>
        <p:nvSpPr>
          <p:cNvPr id="34" name="Text 24"/>
          <p:cNvSpPr/>
          <p:nvPr/>
        </p:nvSpPr>
        <p:spPr>
          <a:xfrm>
            <a:off x="7898487" y="5985569"/>
            <a:ext cx="5894189" cy="248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Discussing regulatory compliance</a:t>
            </a:r>
            <a:endParaRPr lang="en-US" sz="1600" dirty="0"/>
          </a:p>
        </p:txBody>
      </p:sp>
      <p:sp>
        <p:nvSpPr>
          <p:cNvPr id="35" name="Shape 25"/>
          <p:cNvSpPr/>
          <p:nvPr/>
        </p:nvSpPr>
        <p:spPr>
          <a:xfrm>
            <a:off x="837724" y="6839419"/>
            <a:ext cx="350044" cy="350044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36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2970" y="6877161"/>
            <a:ext cx="219551" cy="274558"/>
          </a:xfrm>
          <a:prstGeom prst="rect">
            <a:avLst/>
          </a:prstGeom>
        </p:spPr>
      </p:pic>
      <p:sp>
        <p:nvSpPr>
          <p:cNvPr id="37" name="Text 26"/>
          <p:cNvSpPr/>
          <p:nvPr/>
        </p:nvSpPr>
        <p:spPr>
          <a:xfrm>
            <a:off x="1343263" y="6850052"/>
            <a:ext cx="1830467" cy="228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Asset Valuation</a:t>
            </a:r>
            <a:endParaRPr lang="en-US" sz="2400" dirty="0"/>
          </a:p>
        </p:txBody>
      </p:sp>
      <p:sp>
        <p:nvSpPr>
          <p:cNvPr id="38" name="Text 27"/>
          <p:cNvSpPr/>
          <p:nvPr/>
        </p:nvSpPr>
        <p:spPr>
          <a:xfrm>
            <a:off x="1343263" y="7160965"/>
            <a:ext cx="5894189" cy="2489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Discussing valuations of assets</a:t>
            </a:r>
            <a:endParaRPr lang="en-US" sz="1600" dirty="0"/>
          </a:p>
        </p:txBody>
      </p:sp>
      <p:sp>
        <p:nvSpPr>
          <p:cNvPr id="39" name="Shape 28"/>
          <p:cNvSpPr/>
          <p:nvPr/>
        </p:nvSpPr>
        <p:spPr>
          <a:xfrm>
            <a:off x="7392948" y="6839419"/>
            <a:ext cx="350044" cy="350044"/>
          </a:xfrm>
          <a:prstGeom prst="roundRect">
            <a:avLst>
              <a:gd name="adj" fmla="val 6668"/>
            </a:avLst>
          </a:prstGeom>
          <a:solidFill>
            <a:srgbClr val="F3E8E8"/>
          </a:solidFill>
          <a:ln/>
        </p:spPr>
        <p:txBody>
          <a:bodyPr/>
          <a:lstStyle/>
          <a:p>
            <a:endParaRPr lang="en-US" dirty="0"/>
          </a:p>
        </p:txBody>
      </p:sp>
      <p:pic>
        <p:nvPicPr>
          <p:cNvPr id="40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58194" y="6877161"/>
            <a:ext cx="219551" cy="274558"/>
          </a:xfrm>
          <a:prstGeom prst="rect">
            <a:avLst/>
          </a:prstGeom>
        </p:spPr>
      </p:pic>
      <p:sp>
        <p:nvSpPr>
          <p:cNvPr id="41" name="Text 29"/>
          <p:cNvSpPr/>
          <p:nvPr/>
        </p:nvSpPr>
        <p:spPr>
          <a:xfrm>
            <a:off x="7898487" y="6839419"/>
            <a:ext cx="1967270" cy="228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dirty="0">
                <a:latin typeface="Red Hat Text" pitchFamily="34" charset="0"/>
                <a:ea typeface="Red Hat Text" pitchFamily="34" charset="-122"/>
                <a:cs typeface="Red Hat Text" pitchFamily="34" charset="-120"/>
              </a:rPr>
              <a:t>Technology Assessment</a:t>
            </a:r>
            <a:endParaRPr lang="en-US" sz="2400" dirty="0"/>
          </a:p>
        </p:txBody>
      </p:sp>
      <p:sp>
        <p:nvSpPr>
          <p:cNvPr id="42" name="Text 30"/>
          <p:cNvSpPr/>
          <p:nvPr/>
        </p:nvSpPr>
        <p:spPr>
          <a:xfrm>
            <a:off x="7898487" y="7150332"/>
            <a:ext cx="5894189" cy="49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1600" dirty="0">
                <a:latin typeface="Roboto Light" pitchFamily="34" charset="0"/>
                <a:ea typeface="Roboto Light" pitchFamily="34" charset="-122"/>
                <a:cs typeface="Roboto Light" pitchFamily="34" charset="-120"/>
              </a:rPr>
              <a:t>Assessing technology capabilities and synergies in operational positions, but not integrating operations or positions in advance of closing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478</Words>
  <Application>Microsoft Office PowerPoint</Application>
  <PresentationFormat>Custom</PresentationFormat>
  <Paragraphs>54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Roboto Light</vt:lpstr>
      <vt:lpstr>Roboto</vt:lpstr>
      <vt:lpstr>Red Hat Text</vt:lpstr>
      <vt:lpstr>Office Theme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JOE ABERGER</cp:lastModifiedBy>
  <cp:revision>14</cp:revision>
  <dcterms:created xsi:type="dcterms:W3CDTF">2025-04-16T14:29:21Z</dcterms:created>
  <dcterms:modified xsi:type="dcterms:W3CDTF">2025-06-16T20:24:41Z</dcterms:modified>
</cp:coreProperties>
</file>